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64" r:id="rId3"/>
    <p:sldId id="267" r:id="rId4"/>
    <p:sldId id="265" r:id="rId5"/>
    <p:sldId id="269" r:id="rId6"/>
    <p:sldId id="272" r:id="rId7"/>
    <p:sldId id="282" r:id="rId8"/>
    <p:sldId id="280" r:id="rId9"/>
    <p:sldId id="281" r:id="rId10"/>
    <p:sldId id="261" r:id="rId11"/>
    <p:sldId id="278" r:id="rId12"/>
    <p:sldId id="262" r:id="rId13"/>
    <p:sldId id="273" r:id="rId14"/>
    <p:sldId id="277" r:id="rId15"/>
    <p:sldId id="283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59" autoAdjust="0"/>
    <p:restoredTop sz="86441" autoAdjust="0"/>
  </p:normalViewPr>
  <p:slideViewPr>
    <p:cSldViewPr>
      <p:cViewPr varScale="1">
        <p:scale>
          <a:sx n="74" d="100"/>
          <a:sy n="74" d="100"/>
        </p:scale>
        <p:origin x="-103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2" y="51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22A0D-A84F-40DB-A3F1-ED1579EF6053}" type="datetimeFigureOut">
              <a:rPr lang="en-US" smtClean="0"/>
              <a:pPr/>
              <a:t>3/3/2021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F9F50-635D-47C8-9D4B-F697F9AD9C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4728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F9F50-635D-47C8-9D4B-F697F9AD9C6D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ACFF8A-5BF1-4E82-A86B-54D33D6D1B8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3/3/2021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3/3/2021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3/3/2021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3/3/2021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3/3/2021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3/3/2021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3/3/2021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3/3/2021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3/3/2021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3/3/2021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6AD5-0E44-4416-9ADF-0B9FC1D6DCE2}" type="datetimeFigureOut">
              <a:rPr lang="en-US" smtClean="0"/>
              <a:pPr/>
              <a:t>3/3/2021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B426AD5-0E44-4416-9ADF-0B9FC1D6DCE2}" type="datetimeFigureOut">
              <a:rPr lang="en-US" smtClean="0"/>
              <a:pPr/>
              <a:t>3/3/2021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ABE41FE-AF65-4623-9597-1EEAF4D3F1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google.com.pk/url?sa=i&amp;rct=j&amp;q=&amp;esrc=s&amp;source=imgres&amp;cd=&amp;cad=rja&amp;uact=8&amp;ved=0ahUKEwj97vWnw9XSAhXLWxoKHW84CswQjRwIBw&amp;url=https://www.slideshare.net/allialanis23/cabrera-jt-borrelia-burgdorferi&amp;psig=AFQjCNHkuwejEAfATOA2wsv3N6ZfJvcn5g&amp;ust=1489564766116029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.pk/url?sa=i&amp;rct=j&amp;q=&amp;esrc=s&amp;source=imgres&amp;cd=&amp;cad=rja&amp;uact=8&amp;ved=0ahUKEwihpYTQwdXSAhXFPxoKHTVHAtwQjRwIBw&amp;url=https://www.healthtap.com/topics/borrelia-recurrentis-gram-stain&amp;psig=AFQjCNFqWoxwuTTWfwUcNzeq_wBOreDvhw&amp;ust=1489564313338915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5791200"/>
            <a:ext cx="6400800" cy="8382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Dr </a:t>
            </a:r>
            <a:r>
              <a:rPr lang="en-US" sz="4000" b="1" dirty="0" err="1" smtClean="0"/>
              <a:t>Sadia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Ikram</a:t>
            </a:r>
            <a:endParaRPr lang="en-US" sz="40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sz="7200" smtClean="0"/>
              <a:t>LEPTOSPIRA</a:t>
            </a:r>
            <a:endParaRPr lang="en-US" sz="7200" dirty="0"/>
          </a:p>
        </p:txBody>
      </p:sp>
      <p:pic>
        <p:nvPicPr>
          <p:cNvPr id="12290" name="Picture 2" descr="Image result for Leptospira Gram Sta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3124200"/>
            <a:ext cx="3733800" cy="224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772400" cy="114300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 </a:t>
            </a:r>
            <a:br>
              <a:rPr lang="en-US" i="1" dirty="0" smtClean="0"/>
            </a:b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b="1" i="1" u="sng" dirty="0" err="1" smtClean="0"/>
              <a:t>Leptospira</a:t>
            </a:r>
            <a:r>
              <a:rPr lang="en-US" b="1" i="1" u="sng" dirty="0" smtClean="0"/>
              <a:t> </a:t>
            </a:r>
            <a:r>
              <a:rPr lang="en-US" b="1" i="1" u="sng" dirty="0" err="1" smtClean="0"/>
              <a:t>interrogans</a:t>
            </a:r>
            <a:r>
              <a:rPr lang="en-US" b="1" i="1" u="sng" dirty="0" smtClean="0"/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1905000"/>
          <a:ext cx="9144002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447800"/>
                <a:gridCol w="1219200"/>
                <a:gridCol w="1295400"/>
                <a:gridCol w="1676400"/>
                <a:gridCol w="979716"/>
                <a:gridCol w="1306286"/>
              </a:tblGrid>
              <a:tr h="8708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Species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Disease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Mode of Transmission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Diagnosis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Morphology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Growth in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Media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Treatment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</a:tr>
              <a:tr h="21771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err="1" smtClean="0"/>
                        <a:t>Leptospira</a:t>
                      </a:r>
                      <a:r>
                        <a:rPr lang="en-US" sz="2000" i="1" baseline="0" dirty="0" smtClean="0"/>
                        <a:t> </a:t>
                      </a:r>
                      <a:r>
                        <a:rPr lang="en-US" sz="2000" i="1" dirty="0" err="1" smtClean="0"/>
                        <a:t>interrogans</a:t>
                      </a:r>
                      <a:endParaRPr lang="en-US" sz="2000" dirty="0" smtClean="0"/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/>
                        <a:t>Leptospirosis</a:t>
                      </a:r>
                      <a:endParaRPr lang="en-US" sz="2000" dirty="0" smtClean="0"/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Food or drink contaminated by urine of infected animals (rats, dogs, pigs, cows)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Serologic tests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Thin, tight spirals, seen by dark field illumination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Penicillin G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159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Important Properties: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5562600"/>
          </a:xfrm>
        </p:spPr>
        <p:txBody>
          <a:bodyPr>
            <a:normAutofit/>
          </a:bodyPr>
          <a:lstStyle/>
          <a:p>
            <a:r>
              <a:rPr lang="en-US" b="1" i="1" dirty="0" err="1" smtClean="0">
                <a:cs typeface="Arial" pitchFamily="34" charset="0"/>
              </a:rPr>
              <a:t>Leptospira</a:t>
            </a:r>
            <a:r>
              <a:rPr lang="en-US" b="1" i="1" dirty="0" smtClean="0">
                <a:cs typeface="Arial" pitchFamily="34" charset="0"/>
              </a:rPr>
              <a:t> </a:t>
            </a:r>
            <a:r>
              <a:rPr lang="en-US" b="1" i="1" dirty="0" err="1" smtClean="0">
                <a:cs typeface="Arial" pitchFamily="34" charset="0"/>
              </a:rPr>
              <a:t>interrogans</a:t>
            </a:r>
            <a:r>
              <a:rPr lang="en-US" b="1" i="1" dirty="0" smtClean="0">
                <a:cs typeface="Arial" pitchFamily="34" charset="0"/>
              </a:rPr>
              <a:t> c</a:t>
            </a:r>
            <a:r>
              <a:rPr lang="en-US" dirty="0" smtClean="0">
                <a:cs typeface="Arial" pitchFamily="34" charset="0"/>
              </a:rPr>
              <a:t>ause of </a:t>
            </a:r>
            <a:r>
              <a:rPr lang="en-US" dirty="0" err="1" smtClean="0">
                <a:cs typeface="Arial" pitchFamily="34" charset="0"/>
              </a:rPr>
              <a:t>leptospirosis</a:t>
            </a:r>
            <a:r>
              <a:rPr lang="en-US" dirty="0" smtClean="0">
                <a:cs typeface="Arial" pitchFamily="34" charset="0"/>
              </a:rPr>
              <a:t>. </a:t>
            </a:r>
          </a:p>
          <a:p>
            <a:pPr>
              <a:buNone/>
            </a:pPr>
            <a:endParaRPr lang="en-US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Tightly coiled, fine spirochetes not stained with dyes, seen by dark field microscopy. </a:t>
            </a:r>
          </a:p>
          <a:p>
            <a:pPr>
              <a:buNone/>
            </a:pPr>
            <a:endParaRPr lang="en-US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Grow in bacteriologic media containing serum.</a:t>
            </a:r>
          </a:p>
          <a:p>
            <a:endParaRPr lang="en-US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Infect various animals, </a:t>
            </a:r>
            <a:r>
              <a:rPr lang="en-US" b="1" dirty="0" smtClean="0">
                <a:cs typeface="Arial" pitchFamily="34" charset="0"/>
              </a:rPr>
              <a:t>rats</a:t>
            </a:r>
            <a:r>
              <a:rPr lang="en-US" dirty="0" smtClean="0">
                <a:cs typeface="Arial" pitchFamily="34" charset="0"/>
              </a:rPr>
              <a:t> &amp; other rodents, domestic livestock &amp; household pets. </a:t>
            </a:r>
          </a:p>
          <a:p>
            <a:pPr>
              <a:buNone/>
            </a:pPr>
            <a:endParaRPr lang="en-US" dirty="0" smtClean="0">
              <a:cs typeface="Arial" pitchFamily="34" charset="0"/>
            </a:endParaRPr>
          </a:p>
          <a:p>
            <a:endParaRPr lang="en-US" dirty="0" smtClean="0">
              <a:cs typeface="Arial" pitchFamily="34" charset="0"/>
            </a:endParaRPr>
          </a:p>
          <a:p>
            <a:endParaRPr lang="en-US" dirty="0" smtClean="0">
              <a:cs typeface="Arial" pitchFamily="34" charset="0"/>
            </a:endParaRPr>
          </a:p>
          <a:p>
            <a:endParaRPr lang="en-US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Epidemiology</a:t>
            </a:r>
            <a:r>
              <a:rPr lang="en-US" u="sng" dirty="0" smtClean="0"/>
              <a:t>: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5638800"/>
          </a:xfrm>
        </p:spPr>
        <p:txBody>
          <a:bodyPr>
            <a:normAutofit/>
          </a:bodyPr>
          <a:lstStyle/>
          <a:p>
            <a:r>
              <a:rPr lang="en-US" b="1" dirty="0" smtClean="0"/>
              <a:t>Reservoir: </a:t>
            </a:r>
            <a:r>
              <a:rPr lang="en-US" dirty="0" smtClean="0"/>
              <a:t>In United States, dogs most important reservoir.</a:t>
            </a:r>
          </a:p>
          <a:p>
            <a:r>
              <a:rPr lang="en-US" dirty="0" smtClean="0"/>
              <a:t>Animals excrete </a:t>
            </a:r>
            <a:r>
              <a:rPr lang="en-US" dirty="0" err="1" smtClean="0"/>
              <a:t>leptospira</a:t>
            </a:r>
            <a:r>
              <a:rPr lang="en-US" dirty="0" smtClean="0"/>
              <a:t> in </a:t>
            </a:r>
            <a:r>
              <a:rPr lang="en-US" b="1" dirty="0" smtClean="0"/>
              <a:t>urine,</a:t>
            </a:r>
            <a:r>
              <a:rPr lang="en-US" dirty="0" smtClean="0"/>
              <a:t> contaminates water &amp; soil.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Swimming in contaminated water or consuming contaminated food or drink can result in human infection. </a:t>
            </a:r>
          </a:p>
          <a:p>
            <a:r>
              <a:rPr lang="en-US" dirty="0" smtClean="0"/>
              <a:t>Outbreaks in participants of adventure tours due to swimming in contaminated waters.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Miners, farmers, and people who work in sewers are at high risk.</a:t>
            </a:r>
          </a:p>
          <a:p>
            <a:r>
              <a:rPr lang="en-US" dirty="0" smtClean="0"/>
              <a:t>Person-to-person transmission rare.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763000" cy="868362"/>
          </a:xfrm>
        </p:spPr>
        <p:txBody>
          <a:bodyPr>
            <a:normAutofit fontScale="90000"/>
          </a:bodyPr>
          <a:lstStyle/>
          <a:p>
            <a:r>
              <a:rPr lang="en-US" sz="3200" b="1" u="sng" dirty="0" smtClean="0"/>
              <a:t/>
            </a:r>
            <a:br>
              <a:rPr lang="en-US" sz="3200" b="1" u="sng" dirty="0" smtClean="0"/>
            </a:br>
            <a:r>
              <a:rPr lang="en-US" sz="3200" b="1" u="sng" dirty="0" smtClean="0"/>
              <a:t>Transmission</a:t>
            </a:r>
            <a:r>
              <a:rPr lang="en-US" sz="3200" dirty="0" smtClean="0"/>
              <a:t>:</a:t>
            </a:r>
            <a:br>
              <a:rPr lang="en-US" sz="3200" dirty="0" smtClean="0"/>
            </a:br>
            <a:endParaRPr lang="en-US" sz="32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762000"/>
            <a:ext cx="8839200" cy="5334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    Through breaks in skin &amp; mucous membranes in people dealing ē animals, which excrete leptospirae in urine.</a:t>
            </a:r>
          </a:p>
          <a:p>
            <a:pPr>
              <a:buNone/>
            </a:pPr>
            <a:endParaRPr lang="en-US" sz="2800" dirty="0" smtClean="0"/>
          </a:p>
          <a:p>
            <a:pPr marL="571500" indent="-571500"/>
            <a:r>
              <a:rPr lang="en-US" sz="2800" dirty="0" smtClean="0"/>
              <a:t>Incubation period: 1-2 wks.</a:t>
            </a:r>
          </a:p>
          <a:p>
            <a:pPr marL="571500" indent="-571500"/>
            <a:r>
              <a:rPr lang="en-US" sz="2800" dirty="0" smtClean="0"/>
              <a:t>Variable febrile onset → spirochetes found in blood.</a:t>
            </a:r>
            <a:endParaRPr lang="en-US" sz="2800" dirty="0"/>
          </a:p>
        </p:txBody>
      </p:sp>
      <p:pic>
        <p:nvPicPr>
          <p:cNvPr id="4" name="Picture 2" descr="Image result for Leptospira pathogenesis"/>
          <p:cNvPicPr>
            <a:picLocks noChangeAspect="1" noChangeArrowheads="1"/>
          </p:cNvPicPr>
          <p:nvPr/>
        </p:nvPicPr>
        <p:blipFill>
          <a:blip r:embed="rId3"/>
          <a:srcRect t="22613" r="926" b="10680"/>
          <a:stretch>
            <a:fillRect/>
          </a:stretch>
        </p:blipFill>
        <p:spPr bwMode="auto">
          <a:xfrm>
            <a:off x="1828800" y="3581400"/>
            <a:ext cx="5665922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Pathogenesis: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90600"/>
            <a:ext cx="7772400" cy="5867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Human infection results when </a:t>
            </a:r>
            <a:r>
              <a:rPr lang="en-US" sz="3200" dirty="0" err="1" smtClean="0"/>
              <a:t>leptospira</a:t>
            </a:r>
            <a:r>
              <a:rPr lang="en-US" sz="3200" dirty="0" smtClean="0"/>
              <a:t> ingested or through mucous membranes or skin. 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Circulate in blood &amp; multiply in various organs: Producing 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Fever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Dysfunction of liver (jaundice)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Kidneys (uremia)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Lungs (hemorrhage)</a:t>
            </a:r>
            <a:br>
              <a:rPr lang="en-US" sz="3200" dirty="0" smtClean="0"/>
            </a:br>
            <a:r>
              <a:rPr lang="en-US" sz="3200" dirty="0" smtClean="0"/>
              <a:t>Central nervous system (aseptic meningitis)</a:t>
            </a:r>
          </a:p>
          <a:p>
            <a:pPr>
              <a:buNone/>
            </a:pP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eptospira pathogenesis"/>
          <p:cNvPicPr>
            <a:picLocks noChangeAspect="1" noChangeArrowheads="1"/>
          </p:cNvPicPr>
          <p:nvPr/>
        </p:nvPicPr>
        <p:blipFill>
          <a:blip r:embed="rId2"/>
          <a:srcRect t="5000" r="625"/>
          <a:stretch>
            <a:fillRect/>
          </a:stretch>
        </p:blipFill>
        <p:spPr bwMode="auto">
          <a:xfrm>
            <a:off x="533400" y="381000"/>
            <a:ext cx="8077200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Clinical Features: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Illness typically </a:t>
            </a:r>
            <a:r>
              <a:rPr lang="en-US" b="1" dirty="0" smtClean="0"/>
              <a:t>biphasic:</a:t>
            </a:r>
          </a:p>
          <a:p>
            <a:r>
              <a:rPr lang="en-US" b="1" dirty="0" smtClean="0"/>
              <a:t>First Phase: </a:t>
            </a:r>
            <a:r>
              <a:rPr lang="en-US" dirty="0" smtClean="0"/>
              <a:t>with fever, chills, intense headache &amp; </a:t>
            </a:r>
            <a:r>
              <a:rPr lang="en-US" dirty="0" err="1" smtClean="0"/>
              <a:t>conjunctival</a:t>
            </a:r>
            <a:r>
              <a:rPr lang="en-US" dirty="0" smtClean="0"/>
              <a:t> suffusion (diffuse reddening of  conjunctivae) appearing early in disease.</a:t>
            </a:r>
          </a:p>
          <a:p>
            <a:r>
              <a:rPr lang="en-US" dirty="0" smtClean="0"/>
              <a:t>Followed by short period of resolution of symptoms as organisms cleared from blood.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Second Phase</a:t>
            </a:r>
            <a:r>
              <a:rPr lang="en-US" dirty="0" smtClean="0"/>
              <a:t>: “immune response” Characterized by:</a:t>
            </a:r>
          </a:p>
          <a:p>
            <a:r>
              <a:rPr lang="en-US" dirty="0" smtClean="0"/>
              <a:t>Aseptic meningitis &amp; in severe cases, </a:t>
            </a:r>
          </a:p>
          <a:p>
            <a:r>
              <a:rPr lang="en-US" dirty="0" smtClean="0"/>
              <a:t>Liver damage (jaundice)</a:t>
            </a:r>
          </a:p>
          <a:p>
            <a:r>
              <a:rPr lang="en-US" dirty="0" smtClean="0"/>
              <a:t>Impaired kidney function. </a:t>
            </a:r>
            <a:endParaRPr lang="en-US" dirty="0" smtClean="0"/>
          </a:p>
          <a:p>
            <a:r>
              <a:rPr lang="en-US" sz="2800" dirty="0" smtClean="0"/>
              <a:t>Human urine also contain spirochetes in 2-3 wks of  infection.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age result for Leptospira weils clinical"/>
          <p:cNvPicPr>
            <a:picLocks noChangeAspect="1" noChangeArrowheads="1"/>
          </p:cNvPicPr>
          <p:nvPr/>
        </p:nvPicPr>
        <p:blipFill>
          <a:blip r:embed="rId2"/>
          <a:srcRect t="14815" b="16049"/>
          <a:stretch>
            <a:fillRect/>
          </a:stretch>
        </p:blipFill>
        <p:spPr bwMode="auto">
          <a:xfrm>
            <a:off x="457200" y="228600"/>
            <a:ext cx="8229600" cy="4267200"/>
          </a:xfrm>
          <a:prstGeom prst="rect">
            <a:avLst/>
          </a:prstGeom>
          <a:noFill/>
        </p:spPr>
      </p:pic>
      <p:pic>
        <p:nvPicPr>
          <p:cNvPr id="32772" name="Picture 4" descr="Image result for Leptospira weils clinic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4343400"/>
            <a:ext cx="3009900" cy="24658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7772400" cy="792162"/>
          </a:xfrm>
        </p:spPr>
        <p:txBody>
          <a:bodyPr>
            <a:noAutofit/>
          </a:bodyPr>
          <a:lstStyle/>
          <a:p>
            <a:r>
              <a:rPr lang="en-US" sz="3600" b="1" u="sng" dirty="0" smtClean="0"/>
              <a:t>LAB DIAGNOSIS:</a:t>
            </a:r>
            <a:endParaRPr lang="en-US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5181600"/>
          </a:xfrm>
        </p:spPr>
        <p:txBody>
          <a:bodyPr>
            <a:normAutofit/>
          </a:bodyPr>
          <a:lstStyle/>
          <a:p>
            <a:pPr marL="514350" indent="-514350">
              <a:buSzPct val="100000"/>
              <a:buNone/>
            </a:pPr>
            <a:r>
              <a:rPr lang="en-US" sz="3200" dirty="0" smtClean="0"/>
              <a:t>     Diagnosis based on history of </a:t>
            </a:r>
            <a:r>
              <a:rPr lang="en-US" sz="3200" dirty="0" smtClean="0"/>
              <a:t>exposure &amp; suggestive </a:t>
            </a:r>
            <a:r>
              <a:rPr lang="en-US" sz="3200" dirty="0" smtClean="0"/>
              <a:t>clinical </a:t>
            </a:r>
            <a:r>
              <a:rPr lang="en-US" sz="3200" dirty="0" smtClean="0"/>
              <a:t>signs</a:t>
            </a:r>
            <a:endParaRPr lang="en-US" sz="3200" dirty="0" smtClean="0"/>
          </a:p>
          <a:p>
            <a:pPr marL="514350" indent="-514350">
              <a:buSzPct val="100000"/>
              <a:buNone/>
            </a:pPr>
            <a:endParaRPr lang="en-US" sz="3200" b="1" u="sng" dirty="0" smtClean="0"/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b="1" u="sng" dirty="0" smtClean="0"/>
              <a:t>SPECIMEN:</a:t>
            </a:r>
          </a:p>
          <a:p>
            <a:pPr marL="514350" indent="-514350">
              <a:buSzPct val="100000"/>
              <a:buNone/>
            </a:pPr>
            <a:r>
              <a:rPr lang="en-US" sz="3200" dirty="0" smtClean="0"/>
              <a:t>      Blood, CSF, </a:t>
            </a:r>
            <a:r>
              <a:rPr lang="en-US" sz="3200" dirty="0" smtClean="0"/>
              <a:t>Urine</a:t>
            </a:r>
            <a:endParaRPr lang="en-US" sz="3200" dirty="0" smtClean="0"/>
          </a:p>
          <a:p>
            <a:pPr marL="514350" indent="-514350">
              <a:buSzPct val="100000"/>
              <a:buNone/>
            </a:pPr>
            <a:endParaRPr lang="en-US" sz="3200" dirty="0" smtClean="0"/>
          </a:p>
          <a:p>
            <a:pPr marL="514350" indent="-514350">
              <a:buSzPct val="100000"/>
              <a:buFont typeface="+mj-lt"/>
              <a:buAutoNum type="arabicPeriod" startAt="2"/>
            </a:pPr>
            <a:r>
              <a:rPr lang="en-US" sz="3200" b="1" u="sng" dirty="0" smtClean="0"/>
              <a:t>MICROSCOPY:</a:t>
            </a:r>
            <a:r>
              <a:rPr lang="en-US" sz="3200" u="sng" dirty="0" smtClean="0"/>
              <a:t> </a:t>
            </a:r>
          </a:p>
          <a:p>
            <a:pPr marL="514350" indent="-514350">
              <a:buSzPct val="100000"/>
            </a:pPr>
            <a:r>
              <a:rPr lang="en-US" sz="3200" dirty="0" err="1" smtClean="0"/>
              <a:t>Giemsa</a:t>
            </a:r>
            <a:r>
              <a:rPr lang="en-US" sz="3200" dirty="0" smtClean="0"/>
              <a:t> </a:t>
            </a:r>
            <a:r>
              <a:rPr lang="en-US" sz="3200" dirty="0" smtClean="0"/>
              <a:t>stain ē dark-field </a:t>
            </a:r>
            <a:r>
              <a:rPr lang="en-US" sz="3200" dirty="0" smtClean="0"/>
              <a:t>microscopy</a:t>
            </a:r>
            <a:endParaRPr lang="en-US" sz="3200" dirty="0" smtClean="0"/>
          </a:p>
          <a:p>
            <a:pPr marL="514350" indent="-514350">
              <a:buSzPct val="100000"/>
            </a:pPr>
            <a:r>
              <a:rPr lang="en-US" sz="3200" dirty="0" smtClean="0"/>
              <a:t>Fluorescence-</a:t>
            </a:r>
            <a:r>
              <a:rPr lang="en-US" sz="3200" dirty="0" err="1" smtClean="0"/>
              <a:t>cojugated</a:t>
            </a:r>
            <a:r>
              <a:rPr lang="en-US" sz="3200" dirty="0" smtClean="0"/>
              <a:t> antibody</a:t>
            </a:r>
            <a:endParaRPr lang="en-US" sz="3200" dirty="0" smtClean="0"/>
          </a:p>
          <a:p>
            <a:pPr marL="514350" indent="-514350">
              <a:buSzPct val="100000"/>
              <a:buNone/>
            </a:pPr>
            <a:endParaRPr lang="en-US" sz="3200" b="1" u="sng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2667000"/>
            <a:ext cx="281368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Image result for Leptospira weils dise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8600"/>
            <a:ext cx="8229600" cy="62674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marL="742950" indent="-742950">
              <a:buClr>
                <a:schemeClr val="accent1"/>
              </a:buClr>
              <a:buFont typeface="+mj-lt"/>
              <a:buAutoNum type="arabicPeriod" startAt="3"/>
            </a:pPr>
            <a:r>
              <a:rPr lang="en-US" sz="3600" b="1" u="sng" dirty="0" smtClean="0"/>
              <a:t>Culture: </a:t>
            </a:r>
            <a:r>
              <a:rPr lang="en-US" sz="2800" b="1" u="sng" dirty="0" smtClean="0"/>
              <a:t>I</a:t>
            </a:r>
            <a:r>
              <a:rPr lang="en-US" sz="2800" dirty="0" smtClean="0"/>
              <a:t>solated from blood &amp; urine </a:t>
            </a:r>
            <a:r>
              <a:rPr lang="en-US" sz="2800" dirty="0" smtClean="0"/>
              <a:t>cultures</a:t>
            </a:r>
            <a:endParaRPr lang="en-US" sz="28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143000"/>
            <a:ext cx="9144000" cy="5410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200" dirty="0" smtClean="0"/>
              <a:t>  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Aerobic </a:t>
            </a:r>
            <a:r>
              <a:rPr lang="en-US" sz="3200" dirty="0" smtClean="0"/>
              <a:t>condition, 28-30 °C, Semisolid </a:t>
            </a:r>
            <a:r>
              <a:rPr lang="en-US" sz="3200" dirty="0" smtClean="0"/>
              <a:t>Medium</a:t>
            </a:r>
            <a:endParaRPr lang="en-US" sz="3200" dirty="0" smtClean="0"/>
          </a:p>
          <a:p>
            <a:pPr marL="571500" indent="-571500">
              <a:buSzPct val="100000"/>
              <a:buNone/>
            </a:pPr>
            <a:endParaRPr lang="en-US" sz="3200" dirty="0" smtClean="0"/>
          </a:p>
          <a:p>
            <a:pPr marL="571500" indent="-571500">
              <a:buSzPct val="100000"/>
              <a:buAutoNum type="arabicPeriod" startAt="4"/>
            </a:pPr>
            <a:r>
              <a:rPr lang="en-US" sz="3200" b="1" u="sng" dirty="0" smtClean="0"/>
              <a:t>SEROLOGY:</a:t>
            </a:r>
          </a:p>
          <a:p>
            <a:pPr marL="571500" indent="-571500">
              <a:buSzPct val="100000"/>
            </a:pPr>
            <a:r>
              <a:rPr lang="en-US" sz="3200" dirty="0" smtClean="0"/>
              <a:t>Agglutination </a:t>
            </a:r>
            <a:r>
              <a:rPr lang="en-US" sz="3200" dirty="0" smtClean="0"/>
              <a:t>test: Positive 5-7 days after </a:t>
            </a:r>
            <a:r>
              <a:rPr lang="en-US" sz="3200" dirty="0" smtClean="0"/>
              <a:t>infection</a:t>
            </a:r>
          </a:p>
          <a:p>
            <a:pPr marL="571500" indent="-571500">
              <a:buSzPct val="100000"/>
            </a:pPr>
            <a:r>
              <a:rPr lang="en-US" sz="3200" dirty="0" smtClean="0"/>
              <a:t>Marked </a:t>
            </a:r>
            <a:r>
              <a:rPr lang="en-US" sz="3200" dirty="0" smtClean="0"/>
              <a:t>rise in </a:t>
            </a:r>
            <a:r>
              <a:rPr lang="en-US" sz="3200" dirty="0" err="1" smtClean="0"/>
              <a:t>IgM</a:t>
            </a:r>
            <a:r>
              <a:rPr lang="en-US" sz="3200" dirty="0" smtClean="0"/>
              <a:t>-anti-body </a:t>
            </a:r>
            <a:r>
              <a:rPr lang="en-US" sz="3200" dirty="0" smtClean="0"/>
              <a:t>titers</a:t>
            </a:r>
            <a:endParaRPr lang="en-US" sz="3200" dirty="0" smtClean="0"/>
          </a:p>
          <a:p>
            <a:pPr marL="571500" indent="-571500">
              <a:buSzPct val="100000"/>
              <a:buNone/>
            </a:pPr>
            <a:endParaRPr lang="en-US" sz="3200" dirty="0" smtClean="0"/>
          </a:p>
          <a:p>
            <a:pPr marL="571500" indent="-571500">
              <a:buSzPct val="100000"/>
              <a:buNone/>
            </a:pPr>
            <a:endParaRPr lang="en-US" sz="32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Treatment &amp; Prevention: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305800" cy="5029200"/>
          </a:xfrm>
        </p:spPr>
        <p:txBody>
          <a:bodyPr>
            <a:normAutofit/>
          </a:bodyPr>
          <a:lstStyle/>
          <a:p>
            <a:endParaRPr lang="en-US" sz="3600" dirty="0" smtClean="0"/>
          </a:p>
          <a:p>
            <a:r>
              <a:rPr lang="en-US" sz="3600" dirty="0" smtClean="0"/>
              <a:t>Treatment of choice penicillin </a:t>
            </a:r>
            <a:r>
              <a:rPr lang="en-US" sz="3600" dirty="0" smtClean="0"/>
              <a:t>G </a:t>
            </a:r>
            <a:endParaRPr lang="en-US" sz="3600" dirty="0" smtClean="0"/>
          </a:p>
          <a:p>
            <a:r>
              <a:rPr lang="en-US" sz="3600" dirty="0" smtClean="0"/>
              <a:t>No significant antibiotic </a:t>
            </a:r>
            <a:r>
              <a:rPr lang="en-US" sz="3600" dirty="0" smtClean="0"/>
              <a:t>resistance</a:t>
            </a:r>
            <a:endParaRPr lang="en-US" sz="3600" dirty="0" smtClean="0"/>
          </a:p>
          <a:p>
            <a:pPr>
              <a:buNone/>
            </a:pPr>
            <a:endParaRPr lang="en-US" sz="3600" dirty="0" smtClean="0"/>
          </a:p>
          <a:p>
            <a:r>
              <a:rPr lang="en-US" sz="3600" dirty="0" smtClean="0"/>
              <a:t>Avoid </a:t>
            </a:r>
            <a:r>
              <a:rPr lang="en-US" sz="3600" dirty="0" smtClean="0"/>
              <a:t>contact </a:t>
            </a:r>
            <a:r>
              <a:rPr lang="en-US" sz="3600" dirty="0" smtClean="0"/>
              <a:t>with infected animals</a:t>
            </a:r>
            <a:endParaRPr lang="en-US" sz="3600" dirty="0" smtClean="0"/>
          </a:p>
          <a:p>
            <a:r>
              <a:rPr lang="en-US" sz="3600" dirty="0" err="1" smtClean="0"/>
              <a:t>Doxycycline</a:t>
            </a:r>
            <a:r>
              <a:rPr lang="en-US" sz="3600" dirty="0" smtClean="0"/>
              <a:t> effective in exposed </a:t>
            </a:r>
            <a:r>
              <a:rPr lang="en-US" sz="3600" dirty="0" smtClean="0"/>
              <a:t>persons</a:t>
            </a:r>
            <a:endParaRPr lang="en-US" sz="3600" dirty="0" smtClean="0"/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6" name="Picture 4" descr="Image result for Leptospira weils disease"/>
          <p:cNvPicPr>
            <a:picLocks noChangeAspect="1" noChangeArrowheads="1"/>
          </p:cNvPicPr>
          <p:nvPr/>
        </p:nvPicPr>
        <p:blipFill>
          <a:blip r:embed="rId2"/>
          <a:srcRect r="909" b="5231"/>
          <a:stretch>
            <a:fillRect/>
          </a:stretch>
        </p:blipFill>
        <p:spPr bwMode="auto">
          <a:xfrm>
            <a:off x="457200" y="228600"/>
            <a:ext cx="83058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Baskerville Old Face" pitchFamily="18" charset="0"/>
              </a:rPr>
              <a:t>BORRELIA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Image result for borrelia morphology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r="1964" b="7317"/>
          <a:stretch>
            <a:fillRect/>
          </a:stretch>
        </p:blipFill>
        <p:spPr bwMode="auto">
          <a:xfrm>
            <a:off x="381000" y="1330036"/>
            <a:ext cx="83820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3813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239000" cy="1143000"/>
          </a:xfrm>
        </p:spPr>
        <p:txBody>
          <a:bodyPr>
            <a:noAutofit/>
          </a:bodyPr>
          <a:lstStyle/>
          <a:p>
            <a:r>
              <a:rPr lang="en-US" sz="2400" i="1" dirty="0" smtClean="0"/>
              <a:t/>
            </a:r>
            <a:br>
              <a:rPr lang="en-US" sz="2400" i="1" dirty="0" smtClean="0"/>
            </a:br>
            <a:r>
              <a:rPr lang="en-US" sz="2400" b="1" i="1" dirty="0" err="1" smtClean="0"/>
              <a:t>Borrelia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burgdorferi</a:t>
            </a:r>
            <a:r>
              <a:rPr lang="en-US" sz="2400" b="1" i="1" dirty="0" smtClean="0"/>
              <a:t>: </a:t>
            </a:r>
            <a:r>
              <a:rPr lang="en-US" sz="2400" b="1" dirty="0" smtClean="0"/>
              <a:t>Lyme disease (Lyme </a:t>
            </a:r>
            <a:r>
              <a:rPr lang="en-US" sz="2400" b="1" dirty="0" err="1" smtClean="0"/>
              <a:t>borreliosis</a:t>
            </a:r>
            <a:r>
              <a:rPr lang="en-US" sz="2400" b="1" dirty="0" smtClean="0"/>
              <a:t>)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686800" cy="5715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Causes Lyme disease &amp; relapsing </a:t>
            </a:r>
            <a:r>
              <a:rPr lang="en-US" dirty="0" smtClean="0"/>
              <a:t>fever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Most common tick-borne (vector borne) disease in United </a:t>
            </a:r>
            <a:r>
              <a:rPr lang="en-US" dirty="0" smtClean="0"/>
              <a:t>States </a:t>
            </a:r>
            <a:endParaRPr lang="en-US" dirty="0" smtClean="0"/>
          </a:p>
          <a:p>
            <a:r>
              <a:rPr lang="en-US" dirty="0" smtClean="0"/>
              <a:t>20,000 cases/year reported to </a:t>
            </a:r>
            <a:r>
              <a:rPr lang="en-US" dirty="0" smtClean="0"/>
              <a:t>CDC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Irregular, loosely coiled, flexible, motile spirochete</a:t>
            </a:r>
          </a:p>
          <a:p>
            <a:r>
              <a:rPr lang="en-US" dirty="0" smtClean="0"/>
              <a:t>Visualized by dark field microscopy &amp; </a:t>
            </a:r>
            <a:r>
              <a:rPr lang="en-US" dirty="0" err="1" smtClean="0"/>
              <a:t>Giemsa</a:t>
            </a:r>
            <a:r>
              <a:rPr lang="en-US" dirty="0" smtClean="0"/>
              <a:t> &amp; silver </a:t>
            </a:r>
            <a:r>
              <a:rPr lang="en-US" dirty="0" smtClean="0"/>
              <a:t>stains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Cultured: Bacteriologic media containing serum or tissue </a:t>
            </a:r>
            <a:r>
              <a:rPr lang="en-US" dirty="0" smtClean="0"/>
              <a:t>extracts</a:t>
            </a:r>
            <a:endParaRPr lang="en-US" dirty="0" smtClean="0"/>
          </a:p>
          <a:p>
            <a:r>
              <a:rPr lang="en-US" dirty="0" smtClean="0"/>
              <a:t>Culture of organism from tick vector usually </a:t>
            </a:r>
            <a:r>
              <a:rPr lang="en-US" dirty="0" smtClean="0"/>
              <a:t>positive</a:t>
            </a:r>
            <a:endParaRPr lang="en-US" dirty="0" smtClean="0"/>
          </a:p>
          <a:p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097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borrelia gram stai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r="1507" b="6779"/>
          <a:stretch>
            <a:fillRect/>
          </a:stretch>
        </p:blipFill>
        <p:spPr bwMode="auto">
          <a:xfrm>
            <a:off x="228600" y="228600"/>
            <a:ext cx="8686800" cy="632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2050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/>
          <a:lstStyle/>
          <a:p>
            <a:r>
              <a:rPr lang="en-US" dirty="0" smtClean="0"/>
              <a:t>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5160336"/>
          </a:xfrm>
        </p:spPr>
        <p:txBody>
          <a:bodyPr>
            <a:normAutofit/>
          </a:bodyPr>
          <a:lstStyle/>
          <a:p>
            <a:r>
              <a:rPr lang="en-US" dirty="0" smtClean="0"/>
              <a:t>Disease occurs </a:t>
            </a:r>
            <a:r>
              <a:rPr lang="en-US" dirty="0" smtClean="0"/>
              <a:t>worldwide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 United States, three regions primarily affected: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(s</a:t>
            </a:r>
            <a:r>
              <a:rPr lang="en-US" dirty="0" smtClean="0"/>
              <a:t>tates </a:t>
            </a:r>
            <a:r>
              <a:rPr lang="en-US" dirty="0" smtClean="0"/>
              <a:t>along North Atlantic seaboard, northern Midwestern states, e.g., Wisconsin, West Coast, especially California</a:t>
            </a:r>
            <a:r>
              <a:rPr lang="en-US" dirty="0" smtClean="0"/>
              <a:t>)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In 1996</a:t>
            </a:r>
            <a:r>
              <a:rPr lang="en-US" dirty="0" smtClean="0"/>
              <a:t>, </a:t>
            </a:r>
            <a:r>
              <a:rPr lang="en-US" dirty="0" smtClean="0"/>
              <a:t>80% of reported cases occurred </a:t>
            </a:r>
            <a:r>
              <a:rPr lang="en-US" dirty="0" smtClean="0"/>
              <a:t>in </a:t>
            </a:r>
            <a:r>
              <a:rPr lang="en-US" dirty="0" smtClean="0"/>
              <a:t>New York, Connecticut, Pennsylvania &amp; New </a:t>
            </a:r>
            <a:r>
              <a:rPr lang="en-US" dirty="0" smtClean="0"/>
              <a:t>Jersey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70441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Major bacterial diseases transmitted by ticks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Lyme </a:t>
            </a:r>
            <a:r>
              <a:rPr lang="en-US" dirty="0" smtClean="0"/>
              <a:t>disease</a:t>
            </a:r>
            <a:endParaRPr lang="en-US" dirty="0" smtClean="0"/>
          </a:p>
          <a:p>
            <a:r>
              <a:rPr lang="en-US" dirty="0" smtClean="0"/>
              <a:t>Tularemia</a:t>
            </a:r>
            <a:endParaRPr lang="en-US" dirty="0" smtClean="0"/>
          </a:p>
          <a:p>
            <a:r>
              <a:rPr lang="en-US" dirty="0" smtClean="0"/>
              <a:t>Rocky Mountain spotted </a:t>
            </a:r>
            <a:r>
              <a:rPr lang="en-US" dirty="0" smtClean="0"/>
              <a:t>fever</a:t>
            </a:r>
            <a:endParaRPr lang="en-US" dirty="0" smtClean="0"/>
          </a:p>
          <a:p>
            <a:r>
              <a:rPr lang="en-US" dirty="0" smtClean="0"/>
              <a:t>Relapsing </a:t>
            </a:r>
            <a:r>
              <a:rPr lang="en-US" dirty="0" smtClean="0"/>
              <a:t>fever</a:t>
            </a:r>
            <a:endParaRPr lang="en-US" dirty="0" smtClean="0"/>
          </a:p>
          <a:p>
            <a:r>
              <a:rPr lang="en-US" dirty="0" err="1" smtClean="0"/>
              <a:t>Ehrlichiosis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048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239000" cy="914400"/>
          </a:xfrm>
        </p:spPr>
        <p:txBody>
          <a:bodyPr>
            <a:noAutofit/>
          </a:bodyPr>
          <a:lstStyle/>
          <a:p>
            <a:r>
              <a:rPr lang="en-US" sz="4000" dirty="0" smtClean="0"/>
              <a:t>  Pathogenesis: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8153400" cy="59436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Incubation </a:t>
            </a:r>
            <a:r>
              <a:rPr lang="en-US" sz="2800" dirty="0" smtClean="0"/>
              <a:t>period: 3-10 days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FEBRILE STAGE</a:t>
            </a:r>
            <a:r>
              <a:rPr lang="en-US" sz="2800" dirty="0" smtClean="0">
                <a:solidFill>
                  <a:srgbClr val="C00000"/>
                </a:solidFill>
              </a:rPr>
              <a:t>: </a:t>
            </a:r>
            <a:r>
              <a:rPr lang="en-US" sz="2800" dirty="0" smtClean="0"/>
              <a:t>Sudden </a:t>
            </a:r>
            <a:r>
              <a:rPr lang="en-US" sz="2800" dirty="0" smtClean="0">
                <a:latin typeface="Bookman Old Style"/>
              </a:rPr>
              <a:t>ē </a:t>
            </a:r>
            <a:r>
              <a:rPr lang="en-US" sz="2800" dirty="0" smtClean="0"/>
              <a:t>chills </a:t>
            </a:r>
            <a:r>
              <a:rPr lang="en-US" sz="2800" dirty="0" smtClean="0"/>
              <a:t>&amp; abrupt </a:t>
            </a:r>
            <a:r>
              <a:rPr lang="en-US" sz="2800" dirty="0" smtClean="0"/>
              <a:t>rise in temperature, fever persists for 3-5 days &amp; then declines.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800" dirty="0" smtClean="0"/>
              <a:t>During this time, Spirochetes found in blood.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AFEBRILE STAGE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Bookman Old Style"/>
              </a:rPr>
              <a:t>→</a:t>
            </a:r>
            <a:r>
              <a:rPr lang="en-US" sz="2800" dirty="0" smtClean="0"/>
              <a:t>4-10 days &amp; then second attack of febrile stage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Bookman Old Style"/>
              </a:rPr>
              <a:t>→</a:t>
            </a:r>
            <a:r>
              <a:rPr lang="en-US" sz="2800" dirty="0" smtClean="0"/>
              <a:t>3-10 such recurrences </a:t>
            </a:r>
            <a:r>
              <a:rPr lang="en-US" sz="2800" dirty="0" smtClean="0"/>
              <a:t>may</a:t>
            </a:r>
            <a:r>
              <a:rPr lang="en-US" sz="2800" dirty="0" smtClean="0"/>
              <a:t> result.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Bookman Old Style"/>
              </a:rPr>
              <a:t>→</a:t>
            </a:r>
            <a:r>
              <a:rPr lang="en-US" sz="2800" dirty="0" smtClean="0"/>
              <a:t>During </a:t>
            </a:r>
            <a:r>
              <a:rPr lang="en-US" sz="2800" dirty="0" err="1" smtClean="0"/>
              <a:t>afebrile</a:t>
            </a:r>
            <a:r>
              <a:rPr lang="en-US" sz="2800" dirty="0" smtClean="0"/>
              <a:t> </a:t>
            </a:r>
            <a:r>
              <a:rPr lang="en-US" sz="2800" dirty="0" smtClean="0"/>
              <a:t>stage</a:t>
            </a:r>
            <a:r>
              <a:rPr lang="en-US" sz="2800" dirty="0" smtClean="0">
                <a:latin typeface="Bookman Old Style"/>
              </a:rPr>
              <a:t>→ </a:t>
            </a:r>
            <a:r>
              <a:rPr lang="en-US" sz="2800" dirty="0" smtClean="0"/>
              <a:t>Spirochetes absent from blood.</a:t>
            </a:r>
            <a:endParaRPr lang="en-US" sz="2800" dirty="0" smtClean="0">
              <a:solidFill>
                <a:srgbClr val="C00000"/>
              </a:solidFill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09665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59436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Pathogenesis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153400" cy="5867400"/>
          </a:xfrm>
        </p:spPr>
        <p:txBody>
          <a:bodyPr>
            <a:normAutofit/>
          </a:bodyPr>
          <a:lstStyle/>
          <a:p>
            <a:r>
              <a:rPr lang="en-US" dirty="0" smtClean="0"/>
              <a:t>Spread of organism from bite site through surrounding skin followed by dissemination via blood (</a:t>
            </a:r>
            <a:r>
              <a:rPr lang="en-US" dirty="0" err="1" smtClean="0"/>
              <a:t>bacteremia</a:t>
            </a:r>
            <a:r>
              <a:rPr lang="en-US" dirty="0" smtClean="0"/>
              <a:t>) to various organs, especially heart, joints &amp; central nervous system.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No </a:t>
            </a:r>
            <a:r>
              <a:rPr lang="en-US" dirty="0" err="1" smtClean="0"/>
              <a:t>exotoxins</a:t>
            </a:r>
            <a:r>
              <a:rPr lang="en-US" dirty="0" smtClean="0"/>
              <a:t>, </a:t>
            </a:r>
            <a:r>
              <a:rPr lang="en-US" dirty="0" smtClean="0"/>
              <a:t>enzymes or other </a:t>
            </a:r>
            <a:r>
              <a:rPr lang="en-US" dirty="0" smtClean="0"/>
              <a:t>virulence factors.</a:t>
            </a:r>
          </a:p>
          <a:p>
            <a:r>
              <a:rPr lang="en-US" dirty="0" smtClean="0"/>
              <a:t>Organism adapt </a:t>
            </a:r>
            <a:r>
              <a:rPr lang="en-US" dirty="0" smtClean="0"/>
              <a:t>to two </a:t>
            </a:r>
            <a:r>
              <a:rPr lang="en-US" dirty="0" smtClean="0"/>
              <a:t>different </a:t>
            </a:r>
            <a:r>
              <a:rPr lang="en-US" dirty="0" smtClean="0"/>
              <a:t>hosts, tick &amp; mammal (either mice or humans</a:t>
            </a:r>
            <a:r>
              <a:rPr lang="en-US" dirty="0" smtClean="0"/>
              <a:t>).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It does so by changing its outer surface protein (OSP).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OSPs vary </a:t>
            </a:r>
            <a:r>
              <a:rPr lang="en-US" dirty="0" err="1" smtClean="0"/>
              <a:t>antigenically</a:t>
            </a:r>
            <a:r>
              <a:rPr lang="en-US" dirty="0" smtClean="0"/>
              <a:t> within humans &amp; allow organism to persist for months to years.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819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7239000" cy="594360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Clinical Findings: Three stages</a:t>
            </a:r>
            <a:r>
              <a:rPr lang="en-US" dirty="0" smtClean="0"/>
              <a:t>: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sz="2400" b="1" u="sng" dirty="0" smtClean="0"/>
          </a:p>
          <a:p>
            <a:r>
              <a:rPr lang="en-US" sz="2400" b="1" u="sng" dirty="0" smtClean="0"/>
              <a:t>Stage 1</a:t>
            </a:r>
            <a:r>
              <a:rPr lang="en-US" sz="2400" u="sng" dirty="0" smtClean="0"/>
              <a:t>:</a:t>
            </a:r>
            <a:r>
              <a:rPr lang="en-US" sz="2400" dirty="0" smtClean="0"/>
              <a:t> </a:t>
            </a:r>
            <a:r>
              <a:rPr lang="en-US" sz="2400" dirty="0" err="1" smtClean="0"/>
              <a:t>Erythema</a:t>
            </a:r>
            <a:r>
              <a:rPr lang="en-US" sz="2400" dirty="0" smtClean="0"/>
              <a:t> </a:t>
            </a:r>
            <a:r>
              <a:rPr lang="en-US" sz="2400" dirty="0" err="1" smtClean="0"/>
              <a:t>chronicum</a:t>
            </a:r>
            <a:r>
              <a:rPr lang="en-US" sz="2400" dirty="0" smtClean="0"/>
              <a:t> </a:t>
            </a:r>
            <a:r>
              <a:rPr lang="en-US" sz="2400" dirty="0" err="1" smtClean="0"/>
              <a:t>migrans</a:t>
            </a:r>
            <a:r>
              <a:rPr lang="en-US" sz="2400" dirty="0" smtClean="0"/>
              <a:t>/ </a:t>
            </a:r>
            <a:r>
              <a:rPr lang="en-US" sz="2400" dirty="0" err="1" smtClean="0"/>
              <a:t>Erythema</a:t>
            </a:r>
            <a:r>
              <a:rPr lang="en-US" sz="2400" dirty="0" smtClean="0"/>
              <a:t> </a:t>
            </a:r>
            <a:r>
              <a:rPr lang="en-US" sz="2400" dirty="0" err="1" smtClean="0"/>
              <a:t>migrans</a:t>
            </a:r>
            <a:r>
              <a:rPr lang="en-US" sz="2400" b="1" dirty="0" smtClean="0"/>
              <a:t>,</a:t>
            </a:r>
            <a:r>
              <a:rPr lang="en-US" sz="2400" dirty="0" smtClean="0"/>
              <a:t> </a:t>
            </a:r>
            <a:r>
              <a:rPr lang="en-US" sz="2400" dirty="0" smtClean="0"/>
              <a:t>expanding </a:t>
            </a:r>
            <a:r>
              <a:rPr lang="en-US" sz="2400" dirty="0" err="1" smtClean="0"/>
              <a:t>erythematous</a:t>
            </a:r>
            <a:r>
              <a:rPr lang="en-US" sz="2400" dirty="0" smtClean="0"/>
              <a:t> macular </a:t>
            </a:r>
            <a:r>
              <a:rPr lang="en-US" sz="2400" dirty="0" smtClean="0"/>
              <a:t>rash with "target" or "bull's eye" </a:t>
            </a:r>
            <a:r>
              <a:rPr lang="en-US" sz="2400" dirty="0" smtClean="0"/>
              <a:t>appearance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Rash appears between 3 &amp; 30 days after tick </a:t>
            </a:r>
            <a:r>
              <a:rPr lang="en-US" sz="2400" dirty="0" smtClean="0"/>
              <a:t>bite</a:t>
            </a:r>
          </a:p>
          <a:p>
            <a:pPr>
              <a:buNone/>
            </a:pPr>
            <a:r>
              <a:rPr lang="en-US" sz="2400" dirty="0" smtClean="0"/>
              <a:t> </a:t>
            </a:r>
            <a:endParaRPr lang="en-US" sz="2400" dirty="0" smtClean="0"/>
          </a:p>
          <a:p>
            <a:r>
              <a:rPr lang="en-US" sz="2400" dirty="0" smtClean="0"/>
              <a:t>Both tick bite &amp; rash painless &amp; </a:t>
            </a:r>
            <a:r>
              <a:rPr lang="en-US" sz="2400" dirty="0" smtClean="0"/>
              <a:t>non-</a:t>
            </a:r>
            <a:r>
              <a:rPr lang="en-US" sz="2400" dirty="0" err="1" smtClean="0"/>
              <a:t>pruritic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Non-</a:t>
            </a:r>
            <a:r>
              <a:rPr lang="en-US" sz="2400" dirty="0" err="1" smtClean="0"/>
              <a:t>nspecific</a:t>
            </a:r>
            <a:r>
              <a:rPr lang="en-US" sz="2400" dirty="0" smtClean="0"/>
              <a:t> "flulike" symptoms: fever, chills, fatigue &amp; </a:t>
            </a:r>
            <a:r>
              <a:rPr lang="en-US" sz="2400" dirty="0" smtClean="0"/>
              <a:t>headache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Secondary skin lesions &amp; </a:t>
            </a:r>
            <a:r>
              <a:rPr lang="en-US" sz="2400" dirty="0" err="1" smtClean="0"/>
              <a:t>arthralgias</a:t>
            </a:r>
            <a:r>
              <a:rPr lang="en-US" sz="2400" dirty="0" smtClean="0"/>
              <a:t> 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 </a:t>
            </a:r>
            <a:endParaRPr lang="en-US" sz="2400" dirty="0" smtClean="0"/>
          </a:p>
          <a:p>
            <a:r>
              <a:rPr lang="en-US" sz="2400" dirty="0" smtClean="0"/>
              <a:t>In </a:t>
            </a:r>
            <a:r>
              <a:rPr lang="en-US" sz="2400" dirty="0" smtClean="0"/>
              <a:t>25</a:t>
            </a:r>
            <a:r>
              <a:rPr lang="en-US" sz="2400" dirty="0" smtClean="0"/>
              <a:t>% of </a:t>
            </a:r>
            <a:r>
              <a:rPr lang="en-US" sz="2400" dirty="0" smtClean="0"/>
              <a:t>cases </a:t>
            </a:r>
            <a:r>
              <a:rPr lang="en-US" sz="2400" dirty="0" smtClean="0"/>
              <a:t>no rash </a:t>
            </a:r>
            <a:r>
              <a:rPr lang="en-US" sz="2400" dirty="0" smtClean="0"/>
              <a:t>seen</a:t>
            </a:r>
            <a:endParaRPr lang="en-US" sz="2400" dirty="0" smtClean="0"/>
          </a:p>
          <a:p>
            <a:endParaRPr lang="en-US" sz="2400" u="sng" dirty="0" smtClean="0"/>
          </a:p>
          <a:p>
            <a:endParaRPr lang="en-US" sz="2400" u="sng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4951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534400" cy="640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9061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46760"/>
          </a:xfrm>
        </p:spPr>
        <p:txBody>
          <a:bodyPr/>
          <a:lstStyle/>
          <a:p>
            <a:r>
              <a:rPr lang="en-US" sz="4000" u="sng" dirty="0" smtClean="0"/>
              <a:t>Stage 2: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534400" cy="6019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Occurs weeks to months </a:t>
            </a:r>
            <a:r>
              <a:rPr lang="en-US" sz="2800" dirty="0" smtClean="0"/>
              <a:t>later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Cardiac &amp; neurologic </a:t>
            </a:r>
            <a:r>
              <a:rPr lang="en-US" sz="2800" dirty="0" smtClean="0"/>
              <a:t>involvement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err="1" smtClean="0"/>
              <a:t>Myocarditis</a:t>
            </a:r>
            <a:r>
              <a:rPr lang="en-US" sz="2800" dirty="0" smtClean="0"/>
              <a:t>, accompanied </a:t>
            </a:r>
            <a:r>
              <a:rPr lang="en-US" sz="2800" dirty="0" smtClean="0"/>
              <a:t>by </a:t>
            </a:r>
            <a:r>
              <a:rPr lang="en-US" sz="2800" dirty="0" smtClean="0"/>
              <a:t>heart </a:t>
            </a:r>
            <a:r>
              <a:rPr lang="en-US" sz="2800" dirty="0" smtClean="0"/>
              <a:t>blocks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Acute (aseptic) meningitis &amp; cranial neuropathies, </a:t>
            </a:r>
            <a:r>
              <a:rPr lang="en-US" sz="2800" dirty="0" smtClean="0"/>
              <a:t>facial </a:t>
            </a:r>
            <a:r>
              <a:rPr lang="en-US" sz="2800" dirty="0" smtClean="0"/>
              <a:t>nerve palsy (Bell's palsy</a:t>
            </a:r>
            <a:r>
              <a:rPr lang="en-US" sz="2800" dirty="0" smtClean="0"/>
              <a:t>)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Peripheral </a:t>
            </a:r>
            <a:r>
              <a:rPr lang="en-US" sz="2800" dirty="0" smtClean="0"/>
              <a:t>neuropathies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L</a:t>
            </a:r>
            <a:r>
              <a:rPr lang="en-US" sz="2800" dirty="0" smtClean="0"/>
              <a:t>atent </a:t>
            </a:r>
            <a:r>
              <a:rPr lang="en-US" sz="2800" dirty="0" smtClean="0"/>
              <a:t>phase lasting weeks to </a:t>
            </a:r>
            <a:r>
              <a:rPr lang="en-US" sz="2800" dirty="0" smtClean="0"/>
              <a:t>months</a:t>
            </a: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461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239000" cy="670560"/>
          </a:xfrm>
        </p:spPr>
        <p:txBody>
          <a:bodyPr>
            <a:normAutofit fontScale="90000"/>
          </a:bodyPr>
          <a:lstStyle/>
          <a:p>
            <a:r>
              <a:rPr lang="en-US" sz="4000" u="sng" dirty="0" smtClean="0"/>
              <a:t>Stage 3: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541336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Arthritis (large joints, knees</a:t>
            </a:r>
            <a:r>
              <a:rPr lang="en-US" sz="2800" dirty="0" smtClean="0"/>
              <a:t>). Autoimmune in origin</a:t>
            </a:r>
          </a:p>
          <a:p>
            <a:endParaRPr lang="en-US" sz="2800" dirty="0" smtClean="0"/>
          </a:p>
          <a:p>
            <a:r>
              <a:rPr lang="en-US" sz="2800" dirty="0" smtClean="0"/>
              <a:t>Chronic progressive central nervous system </a:t>
            </a:r>
            <a:r>
              <a:rPr lang="en-US" sz="2800" dirty="0" smtClean="0"/>
              <a:t>disease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Symptoms of fatigue, joint pains, or mental status </a:t>
            </a:r>
            <a:r>
              <a:rPr lang="en-US" sz="2800" dirty="0" smtClean="0"/>
              <a:t>changes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444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endParaRPr lang="en-US" sz="3200" dirty="0" smtClean="0"/>
          </a:p>
          <a:p>
            <a:r>
              <a:rPr lang="en-US" sz="3200" dirty="0" smtClean="0"/>
              <a:t>After </a:t>
            </a:r>
            <a:r>
              <a:rPr lang="en-US" sz="3200" dirty="0" smtClean="0"/>
              <a:t>few days → another variant attack → same </a:t>
            </a:r>
            <a:r>
              <a:rPr lang="en-US" sz="3200" dirty="0" smtClean="0"/>
              <a:t>process</a:t>
            </a:r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Different antigenic varieties of Borrelia may be isolated from a single patient’s sequential relapses even after inoculation ē single </a:t>
            </a:r>
            <a:r>
              <a:rPr lang="en-US" sz="3200" dirty="0" smtClean="0"/>
              <a:t>organisms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2137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53400" cy="1143000"/>
          </a:xfrm>
        </p:spPr>
        <p:txBody>
          <a:bodyPr>
            <a:normAutofit/>
          </a:bodyPr>
          <a:lstStyle/>
          <a:p>
            <a:r>
              <a:rPr lang="en-US" sz="5400" u="sng" dirty="0" smtClean="0"/>
              <a:t>Lab diagnosis:</a:t>
            </a:r>
            <a:endParaRPr lang="en-US" sz="5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b="1" u="sng" dirty="0" smtClean="0">
                <a:solidFill>
                  <a:srgbClr val="C00000"/>
                </a:solidFill>
              </a:rPr>
              <a:t>SPECIMEN: </a:t>
            </a:r>
            <a:r>
              <a:rPr lang="en-US" sz="3200" dirty="0" smtClean="0"/>
              <a:t> Blood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b="1" u="sng" dirty="0" smtClean="0">
                <a:solidFill>
                  <a:srgbClr val="C00000"/>
                </a:solidFill>
              </a:rPr>
              <a:t>MICROSCOPY: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smtClean="0"/>
              <a:t>Thick or thin blood smears stained </a:t>
            </a:r>
            <a:r>
              <a:rPr lang="en-US" sz="3200" dirty="0" smtClean="0">
                <a:latin typeface="Bookman Old Style"/>
              </a:rPr>
              <a:t>ē </a:t>
            </a:r>
            <a:r>
              <a:rPr lang="en-US" sz="3200" dirty="0" smtClean="0"/>
              <a:t>Giemsa or Wright stains </a:t>
            </a:r>
            <a:r>
              <a:rPr lang="en-US" sz="3200" dirty="0" smtClean="0">
                <a:latin typeface="Bookman Old Style"/>
              </a:rPr>
              <a:t>→ </a:t>
            </a:r>
            <a:r>
              <a:rPr lang="en-US" sz="3200" dirty="0" smtClean="0"/>
              <a:t>large, loosely coiled spirochetes among RBC’s.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b="1" u="sng" dirty="0" smtClean="0">
                <a:solidFill>
                  <a:srgbClr val="C00000"/>
                </a:solidFill>
              </a:rPr>
              <a:t>CULTURE:</a:t>
            </a:r>
            <a:r>
              <a:rPr lang="en-US" sz="3200" dirty="0" smtClean="0"/>
              <a:t> Cultures rarely </a:t>
            </a:r>
            <a:r>
              <a:rPr lang="en-US" sz="3200" dirty="0" smtClean="0"/>
              <a:t>positive</a:t>
            </a:r>
            <a:endParaRPr lang="en-US" sz="3200" dirty="0" smtClean="0"/>
          </a:p>
          <a:p>
            <a:pPr marL="514350" indent="-514350">
              <a:buSzPct val="100000"/>
              <a:buNone/>
            </a:pPr>
            <a:r>
              <a:rPr lang="en-US" sz="3200" dirty="0" smtClean="0"/>
              <a:t>     </a:t>
            </a:r>
            <a:r>
              <a:rPr lang="en-US" sz="3200" u="sng" dirty="0" smtClean="0">
                <a:solidFill>
                  <a:schemeClr val="tx2">
                    <a:lumMod val="75000"/>
                  </a:schemeClr>
                </a:solidFill>
              </a:rPr>
              <a:t>Animal Inoculation:</a:t>
            </a:r>
          </a:p>
          <a:p>
            <a:pPr marL="514350" indent="-514350">
              <a:buSzPct val="100000"/>
            </a:pPr>
            <a:r>
              <a:rPr lang="en-US" sz="3200" dirty="0" smtClean="0"/>
              <a:t> </a:t>
            </a:r>
            <a:r>
              <a:rPr lang="en-US" sz="3200" dirty="0" smtClean="0"/>
              <a:t>White </a:t>
            </a:r>
            <a:r>
              <a:rPr lang="en-US" sz="3200" dirty="0" smtClean="0"/>
              <a:t>mice or rats </a:t>
            </a:r>
            <a:r>
              <a:rPr lang="en-US" sz="3200" dirty="0" smtClean="0"/>
              <a:t>inoculated </a:t>
            </a:r>
            <a:r>
              <a:rPr lang="en-US" sz="3200" dirty="0" smtClean="0"/>
              <a:t>intraperitoneally </a:t>
            </a:r>
            <a:r>
              <a:rPr lang="en-US" sz="3200" dirty="0" smtClean="0">
                <a:latin typeface="Bookman Old Style"/>
              </a:rPr>
              <a:t>ē </a:t>
            </a:r>
            <a:r>
              <a:rPr lang="en-US" sz="3200" dirty="0" smtClean="0"/>
              <a:t>blood</a:t>
            </a:r>
          </a:p>
          <a:p>
            <a:pPr marL="514350" indent="-514350">
              <a:buSzPct val="100000"/>
              <a:buNone/>
            </a:pPr>
            <a:endParaRPr lang="en-US" sz="3200" dirty="0" smtClean="0"/>
          </a:p>
          <a:p>
            <a:pPr marL="514350" indent="-514350">
              <a:buSzPct val="100000"/>
            </a:pPr>
            <a:r>
              <a:rPr lang="en-US" sz="3200" dirty="0" smtClean="0"/>
              <a:t>2-4 </a:t>
            </a:r>
            <a:r>
              <a:rPr lang="en-US" sz="3200" dirty="0" smtClean="0"/>
              <a:t>days later, blood </a:t>
            </a:r>
            <a:r>
              <a:rPr lang="en-US" sz="3200" dirty="0" smtClean="0"/>
              <a:t>taken </a:t>
            </a:r>
            <a:r>
              <a:rPr lang="en-US" sz="3200" dirty="0" smtClean="0"/>
              <a:t>for </a:t>
            </a:r>
            <a:r>
              <a:rPr lang="en-US" sz="3200" dirty="0" smtClean="0"/>
              <a:t>examination                                                   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83635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59436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Serological Tests: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239000" cy="59436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E</a:t>
            </a:r>
            <a:r>
              <a:rPr lang="en-US" b="1" u="sng" dirty="0" smtClean="0"/>
              <a:t>nzyme-linked </a:t>
            </a:r>
            <a:r>
              <a:rPr lang="en-US" b="1" u="sng" dirty="0" err="1" smtClean="0"/>
              <a:t>immunosorbent</a:t>
            </a:r>
            <a:r>
              <a:rPr lang="en-US" b="1" u="sng" dirty="0" smtClean="0"/>
              <a:t> assay (ELISA) or an indirect </a:t>
            </a:r>
            <a:r>
              <a:rPr lang="en-US" b="1" u="sng" dirty="0" err="1" smtClean="0"/>
              <a:t>immunofluorescence</a:t>
            </a:r>
            <a:r>
              <a:rPr lang="en-US" b="1" u="sng" dirty="0" smtClean="0"/>
              <a:t> </a:t>
            </a:r>
            <a:r>
              <a:rPr lang="en-US" b="1" u="sng" dirty="0" smtClean="0"/>
              <a:t>test: </a:t>
            </a:r>
            <a:endParaRPr lang="en-US" b="1" u="sng" dirty="0" smtClean="0"/>
          </a:p>
          <a:p>
            <a:r>
              <a:rPr lang="en-US" dirty="0" smtClean="0"/>
              <a:t>Detects </a:t>
            </a:r>
            <a:r>
              <a:rPr lang="en-US" dirty="0" err="1" smtClean="0"/>
              <a:t>IgM</a:t>
            </a:r>
            <a:r>
              <a:rPr lang="en-US" dirty="0" smtClean="0"/>
              <a:t> </a:t>
            </a:r>
            <a:r>
              <a:rPr lang="en-US" dirty="0" smtClean="0"/>
              <a:t>antibody or rising titer of </a:t>
            </a:r>
            <a:r>
              <a:rPr lang="en-US" dirty="0" err="1" smtClean="0"/>
              <a:t>IgG</a:t>
            </a:r>
            <a:r>
              <a:rPr lang="en-US" dirty="0" smtClean="0"/>
              <a:t> antibody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IgM</a:t>
            </a:r>
            <a:r>
              <a:rPr lang="en-US" dirty="0" smtClean="0"/>
              <a:t> detectable 2 weeks after infection &amp; peaks at 3 to 6 </a:t>
            </a:r>
            <a:r>
              <a:rPr lang="en-US" dirty="0" smtClean="0"/>
              <a:t>weeks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b="1" u="sng" dirty="0" smtClean="0"/>
              <a:t>Western blot </a:t>
            </a:r>
            <a:r>
              <a:rPr lang="en-US" b="1" u="sng" dirty="0" smtClean="0"/>
              <a:t>analysis: </a:t>
            </a:r>
            <a:r>
              <a:rPr lang="en-US" dirty="0" smtClean="0"/>
              <a:t>For c</a:t>
            </a:r>
            <a:r>
              <a:rPr lang="en-US" dirty="0" smtClean="0"/>
              <a:t>onfirmation of positive tests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b="1" u="sng" dirty="0" smtClean="0"/>
              <a:t>PCR</a:t>
            </a:r>
            <a:r>
              <a:rPr lang="en-US" b="1" dirty="0" smtClean="0"/>
              <a:t> </a:t>
            </a:r>
            <a:r>
              <a:rPr lang="en-US" b="1" u="sng" dirty="0" smtClean="0"/>
              <a:t>(polymerase chain reaction): </a:t>
            </a:r>
            <a:r>
              <a:rPr lang="en-US" dirty="0" smtClean="0"/>
              <a:t>Detects  organism's DNA.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294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67056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Treatment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534400" cy="5867400"/>
          </a:xfrm>
        </p:spPr>
        <p:txBody>
          <a:bodyPr>
            <a:normAutofit/>
          </a:bodyPr>
          <a:lstStyle/>
          <a:p>
            <a:endParaRPr lang="en-US" b="1" u="sng" dirty="0" smtClean="0"/>
          </a:p>
          <a:p>
            <a:r>
              <a:rPr lang="en-US" b="1" u="sng" dirty="0" smtClean="0"/>
              <a:t>Stage </a:t>
            </a:r>
            <a:r>
              <a:rPr lang="en-US" b="1" u="sng" dirty="0" smtClean="0"/>
              <a:t>1 disease</a:t>
            </a:r>
            <a:r>
              <a:rPr lang="en-US" dirty="0" smtClean="0"/>
              <a:t>: </a:t>
            </a:r>
            <a:r>
              <a:rPr lang="en-US" dirty="0" err="1" smtClean="0"/>
              <a:t>Doxycycline</a:t>
            </a:r>
            <a:r>
              <a:rPr lang="en-US" dirty="0" smtClean="0"/>
              <a:t> or </a:t>
            </a:r>
            <a:r>
              <a:rPr lang="en-US" dirty="0" smtClean="0"/>
              <a:t>amoxicillin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b="1" u="sng" dirty="0" smtClean="0"/>
              <a:t>Stage 2 diseases</a:t>
            </a:r>
            <a:r>
              <a:rPr lang="en-US" u="sng" dirty="0" smtClean="0"/>
              <a:t>:</a:t>
            </a:r>
            <a:r>
              <a:rPr lang="en-US" dirty="0" smtClean="0"/>
              <a:t> For more severe forms or late-stage disease, </a:t>
            </a:r>
            <a:r>
              <a:rPr lang="en-US" dirty="0" err="1" smtClean="0"/>
              <a:t>ceftriaxone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No significant antibiotic </a:t>
            </a:r>
            <a:r>
              <a:rPr lang="en-US" dirty="0" smtClean="0"/>
              <a:t>resistance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39772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239000" cy="838200"/>
          </a:xfrm>
        </p:spPr>
        <p:txBody>
          <a:bodyPr/>
          <a:lstStyle/>
          <a:p>
            <a:r>
              <a:rPr lang="en-US" b="1" dirty="0" smtClean="0"/>
              <a:t>Prevention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6868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Wearing </a:t>
            </a:r>
            <a:r>
              <a:rPr lang="en-US" dirty="0" smtClean="0"/>
              <a:t>protective clothing &amp; use of insect </a:t>
            </a:r>
            <a:r>
              <a:rPr lang="en-US" dirty="0" smtClean="0"/>
              <a:t>repellents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Examining skin carefully for ticks (tick </a:t>
            </a:r>
            <a:r>
              <a:rPr lang="en-US" dirty="0" smtClean="0"/>
              <a:t>feed </a:t>
            </a:r>
            <a:r>
              <a:rPr lang="en-US" dirty="0" smtClean="0"/>
              <a:t>for 24 to 48 hours to transmit an infective dose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Prophylactic antibiotics given in person bitten by a </a:t>
            </a:r>
            <a:r>
              <a:rPr lang="en-US" dirty="0" smtClean="0"/>
              <a:t>tick (</a:t>
            </a:r>
            <a:r>
              <a:rPr lang="en-US" dirty="0" err="1" smtClean="0"/>
              <a:t>Doxycycline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Vaccine: Recombinant outer surface protein (</a:t>
            </a:r>
            <a:r>
              <a:rPr lang="en-US" dirty="0" err="1" smtClean="0"/>
              <a:t>OspA</a:t>
            </a:r>
            <a:r>
              <a:rPr lang="en-US" dirty="0" smtClean="0"/>
              <a:t>) of </a:t>
            </a:r>
            <a:r>
              <a:rPr lang="en-US" i="1" dirty="0" smtClean="0"/>
              <a:t>B. </a:t>
            </a:r>
            <a:r>
              <a:rPr lang="en-US" i="1" dirty="0" err="1" smtClean="0"/>
              <a:t>burgdorferi</a:t>
            </a:r>
            <a:r>
              <a:rPr lang="en-US" i="1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536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326</TotalTime>
  <Words>1066</Words>
  <Application>Microsoft Office PowerPoint</Application>
  <PresentationFormat>On-screen Show (4:3)</PresentationFormat>
  <Paragraphs>203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Equity</vt:lpstr>
      <vt:lpstr>LEPTOSPIRA</vt:lpstr>
      <vt:lpstr>    Leptospira interrogans  </vt:lpstr>
      <vt:lpstr>Important Properties:</vt:lpstr>
      <vt:lpstr>Epidemiology:</vt:lpstr>
      <vt:lpstr> Transmission: </vt:lpstr>
      <vt:lpstr>Pathogenesis:</vt:lpstr>
      <vt:lpstr>Slide 7</vt:lpstr>
      <vt:lpstr>Clinical Features:</vt:lpstr>
      <vt:lpstr>Slide 9</vt:lpstr>
      <vt:lpstr>LAB DIAGNOSIS:</vt:lpstr>
      <vt:lpstr>Slide 11</vt:lpstr>
      <vt:lpstr>Culture: Isolated from blood &amp; urine cultures</vt:lpstr>
      <vt:lpstr>Treatment &amp; Prevention:</vt:lpstr>
      <vt:lpstr>Slide 14</vt:lpstr>
      <vt:lpstr>BORRELIA</vt:lpstr>
      <vt:lpstr> Borrelia burgdorferi: Lyme disease (Lyme borreliosis)   </vt:lpstr>
      <vt:lpstr>Slide 17</vt:lpstr>
      <vt:lpstr>Epidemiology</vt:lpstr>
      <vt:lpstr>Major bacterial diseases transmitted by ticks</vt:lpstr>
      <vt:lpstr>  Pathogenesis:</vt:lpstr>
      <vt:lpstr>Pathogenesis</vt:lpstr>
      <vt:lpstr>Clinical Findings: Three stages:  </vt:lpstr>
      <vt:lpstr>Slide 23</vt:lpstr>
      <vt:lpstr>Stage 2:</vt:lpstr>
      <vt:lpstr>Stage 3:</vt:lpstr>
      <vt:lpstr>Slide 26</vt:lpstr>
      <vt:lpstr>Lab diagnosis:</vt:lpstr>
      <vt:lpstr>Serological Tests:</vt:lpstr>
      <vt:lpstr>Treatment</vt:lpstr>
      <vt:lpstr>Prevention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LEPTOSPIRA</dc:title>
  <dc:creator>Corporate Edition</dc:creator>
  <cp:lastModifiedBy>Windows User</cp:lastModifiedBy>
  <cp:revision>54</cp:revision>
  <dcterms:created xsi:type="dcterms:W3CDTF">2017-03-06T03:17:17Z</dcterms:created>
  <dcterms:modified xsi:type="dcterms:W3CDTF">2021-03-03T14:16:38Z</dcterms:modified>
</cp:coreProperties>
</file>