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64" r:id="rId3"/>
    <p:sldId id="267" r:id="rId4"/>
    <p:sldId id="265" r:id="rId5"/>
    <p:sldId id="269" r:id="rId6"/>
    <p:sldId id="272" r:id="rId7"/>
    <p:sldId id="282" r:id="rId8"/>
    <p:sldId id="280" r:id="rId9"/>
    <p:sldId id="270" r:id="rId10"/>
    <p:sldId id="281" r:id="rId11"/>
    <p:sldId id="261" r:id="rId12"/>
    <p:sldId id="278" r:id="rId13"/>
    <p:sldId id="262" r:id="rId14"/>
    <p:sldId id="273" r:id="rId15"/>
    <p:sldId id="277" r:id="rId16"/>
    <p:sldId id="275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22A0D-A84F-40DB-A3F1-ED1579EF6053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F9F50-635D-47C8-9D4B-F697F9AD9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72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F9F50-635D-47C8-9D4B-F697F9AD9C6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ACFF8A-5BF1-4E82-A86B-54D33D6D1B8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B426AD5-0E44-4416-9ADF-0B9FC1D6DCE2}" type="datetimeFigureOut">
              <a:rPr lang="en-US" smtClean="0"/>
              <a:pPr/>
              <a:t>4/16/2019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.pk/url?sa=i&amp;rct=j&amp;q=&amp;esrc=s&amp;source=imgres&amp;cd=&amp;cad=rja&amp;uact=8&amp;ved=0ahUKEwj97vWnw9XSAhXLWxoKHW84CswQjRwIBw&amp;url=https://www.slideshare.net/allialanis23/cabrera-jt-borrelia-burgdorferi&amp;psig=AFQjCNHkuwejEAfATOA2wsv3N6ZfJvcn5g&amp;ust=1489564766116029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.pk/url?sa=i&amp;rct=j&amp;q=&amp;esrc=s&amp;source=imgres&amp;cd=&amp;cad=rja&amp;uact=8&amp;ved=0ahUKEwjdmf6ww9XSAhVF2RoKHR1gBR4QjRwIBw&amp;url=http://www.slideshare.net/MMASSY/spirochaetes&amp;psig=AFQjCNGmEgiHfcJkXeeFzz-3lodq53qmaA&amp;ust=1489564785804407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com.pk/url?sa=i&amp;rct=j&amp;q=&amp;esrc=s&amp;source=imgres&amp;cd=&amp;cad=rja&amp;uact=8&amp;ved=0ahUKEwihpYTQwdXSAhXFPxoKHTVHAtwQjRwIBw&amp;url=https://www.healthtap.com/topics/borrelia-recurrentis-gram-stain&amp;psig=AFQjCNFqWoxwuTTWfwUcNzeq_wBOreDvhw&amp;ust=148956431333891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5791200"/>
            <a:ext cx="6400800" cy="838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Dr </a:t>
            </a:r>
            <a:r>
              <a:rPr lang="en-US" sz="4000" b="1" dirty="0" err="1" smtClean="0"/>
              <a:t>Sadia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Ikram</a:t>
            </a:r>
            <a:endParaRPr lang="en-US" sz="40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7200" smtClean="0"/>
              <a:t>LEPTOSPIRA</a:t>
            </a:r>
            <a:endParaRPr lang="en-US" sz="7200" dirty="0"/>
          </a:p>
        </p:txBody>
      </p:sp>
      <p:pic>
        <p:nvPicPr>
          <p:cNvPr id="12290" name="Picture 2" descr="Image result for Leptospira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124200"/>
            <a:ext cx="3733800" cy="224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772400" cy="11430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b="1" i="1" u="sng" dirty="0" err="1" smtClean="0"/>
              <a:t>Leptospira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interrogans</a:t>
            </a:r>
            <a:r>
              <a:rPr lang="en-US" b="1" i="1" u="sng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905000"/>
          <a:ext cx="9144002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219200"/>
                <a:gridCol w="1295400"/>
                <a:gridCol w="1600200"/>
                <a:gridCol w="1055916"/>
                <a:gridCol w="1306286"/>
              </a:tblGrid>
              <a:tr h="870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Species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Disease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Mode of Transmission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Diagnosis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Morphology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Growth in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Media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Treatment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2177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err="1" smtClean="0"/>
                        <a:t>Leptospira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dirty="0" err="1" smtClean="0"/>
                        <a:t>interrogans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Leptospirosis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Food or drink contaminated by urine of infected animals (rats, dogs, pigs, cows)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Serologic tests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Thin, tight spirals, seen by </a:t>
                      </a:r>
                      <a:r>
                        <a:rPr lang="en-US" sz="2000" dirty="0" err="1" smtClean="0"/>
                        <a:t>darkfield</a:t>
                      </a:r>
                      <a:r>
                        <a:rPr lang="en-US" sz="2000" dirty="0" smtClean="0"/>
                        <a:t> illumination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Penicillin G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Important Properties: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562600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Leptospira</a:t>
            </a:r>
            <a:r>
              <a:rPr lang="en-US" b="1" i="1" dirty="0" smtClean="0"/>
              <a:t> </a:t>
            </a:r>
            <a:r>
              <a:rPr lang="en-US" b="1" i="1" dirty="0" err="1" smtClean="0"/>
              <a:t>interrogans</a:t>
            </a:r>
            <a:r>
              <a:rPr lang="en-US" b="1" i="1" dirty="0" smtClean="0"/>
              <a:t> c</a:t>
            </a:r>
            <a:r>
              <a:rPr lang="en-US" dirty="0" smtClean="0"/>
              <a:t>ause of </a:t>
            </a:r>
            <a:r>
              <a:rPr lang="en-US" dirty="0" err="1" smtClean="0"/>
              <a:t>leptospirosis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Divided into </a:t>
            </a:r>
            <a:r>
              <a:rPr lang="en-US" dirty="0" err="1" smtClean="0"/>
              <a:t>sero</a:t>
            </a:r>
            <a:r>
              <a:rPr lang="en-US" dirty="0" smtClean="0"/>
              <a:t>-groups that occur in different animals &amp; geographic locations.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sero</a:t>
            </a:r>
            <a:r>
              <a:rPr lang="en-US" dirty="0" smtClean="0"/>
              <a:t>-group subdivided into </a:t>
            </a:r>
            <a:r>
              <a:rPr lang="en-US" dirty="0" err="1" smtClean="0"/>
              <a:t>serovars</a:t>
            </a:r>
            <a:r>
              <a:rPr lang="en-US" dirty="0" smtClean="0"/>
              <a:t> by response to agglutination tests.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Tightly coiled, fine spirochetes not stained with dyes, seen by dark field microscopy.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Grow in bacteriologic media containing serum.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Epidemiology</a:t>
            </a:r>
            <a:r>
              <a:rPr lang="en-US" u="sng" dirty="0" smtClean="0"/>
              <a:t>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Infect various animals, </a:t>
            </a:r>
            <a:r>
              <a:rPr lang="en-US" b="1" dirty="0" smtClean="0"/>
              <a:t>rats</a:t>
            </a:r>
            <a:r>
              <a:rPr lang="en-US" dirty="0" smtClean="0"/>
              <a:t> &amp; other rodents, domestic livestock &amp; household pets. </a:t>
            </a:r>
          </a:p>
          <a:p>
            <a:r>
              <a:rPr lang="en-US" b="1" dirty="0" smtClean="0"/>
              <a:t>Reservoir: </a:t>
            </a:r>
            <a:r>
              <a:rPr lang="en-US" dirty="0" smtClean="0"/>
              <a:t>In United States, dogs most important reservoir.</a:t>
            </a:r>
          </a:p>
          <a:p>
            <a:r>
              <a:rPr lang="en-US" dirty="0" smtClean="0"/>
              <a:t>Animals excrete </a:t>
            </a:r>
            <a:r>
              <a:rPr lang="en-US" dirty="0" err="1" smtClean="0"/>
              <a:t>leptospiras</a:t>
            </a:r>
            <a:r>
              <a:rPr lang="en-US" dirty="0" smtClean="0"/>
              <a:t> in </a:t>
            </a:r>
            <a:r>
              <a:rPr lang="en-US" b="1" dirty="0" smtClean="0"/>
              <a:t>urine,</a:t>
            </a:r>
            <a:r>
              <a:rPr lang="en-US" dirty="0" smtClean="0"/>
              <a:t> which contaminates water &amp; soil. </a:t>
            </a:r>
          </a:p>
          <a:p>
            <a:r>
              <a:rPr lang="en-US" dirty="0" smtClean="0"/>
              <a:t>Swimming in contaminated water or consuming contaminated food or drink can result in human infection. </a:t>
            </a:r>
          </a:p>
          <a:p>
            <a:r>
              <a:rPr lang="en-US" dirty="0" smtClean="0"/>
              <a:t>Outbreaks have occurred among participants in adventure tours involving swimming in contaminated waters.</a:t>
            </a:r>
          </a:p>
          <a:p>
            <a:r>
              <a:rPr lang="en-US" dirty="0" smtClean="0"/>
              <a:t>Miners, farmers, and people who work in sewers are at high risk.</a:t>
            </a:r>
          </a:p>
          <a:p>
            <a:r>
              <a:rPr lang="en-US" dirty="0" smtClean="0"/>
              <a:t>Person-to-person transmission is rare.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763000" cy="868362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u="sng" dirty="0" smtClean="0"/>
              <a:t>Transmission: </a:t>
            </a:r>
            <a:r>
              <a:rPr lang="en-US" sz="3200" dirty="0" smtClean="0"/>
              <a:t>Transmitted by:</a:t>
            </a:r>
            <a:br>
              <a:rPr lang="en-US" sz="3200" dirty="0" smtClean="0"/>
            </a:br>
            <a:endParaRPr lang="en-US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762000"/>
            <a:ext cx="8839200" cy="53340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i</a:t>
            </a:r>
            <a:r>
              <a:rPr lang="en-US" sz="3200" dirty="0" smtClean="0"/>
              <a:t>. Through breaks in skin &amp; mucous membranes.</a:t>
            </a:r>
          </a:p>
          <a:p>
            <a:pPr marL="571500" indent="-571500">
              <a:buNone/>
            </a:pPr>
            <a:r>
              <a:rPr lang="en-US" sz="3200" dirty="0" smtClean="0"/>
              <a:t> ii. Dealing ē animals, which excrete leptospirae in urine.</a:t>
            </a:r>
          </a:p>
          <a:p>
            <a:pPr marL="571500" indent="-571500"/>
            <a:r>
              <a:rPr lang="en-US" sz="3200" dirty="0" smtClean="0"/>
              <a:t>Incubation period = 1-2 wks.</a:t>
            </a:r>
          </a:p>
          <a:p>
            <a:pPr marL="571500" indent="-571500"/>
            <a:r>
              <a:rPr lang="en-US" sz="3200" dirty="0" smtClean="0"/>
              <a:t>Variable febrile onset → spirochetes found in blood.</a:t>
            </a:r>
            <a:endParaRPr lang="en-US" sz="3200" dirty="0"/>
          </a:p>
        </p:txBody>
      </p:sp>
      <p:pic>
        <p:nvPicPr>
          <p:cNvPr id="4" name="Picture 2" descr="Image result for Leptospira pathogenesis"/>
          <p:cNvPicPr>
            <a:picLocks noChangeAspect="1" noChangeArrowheads="1"/>
          </p:cNvPicPr>
          <p:nvPr/>
        </p:nvPicPr>
        <p:blipFill>
          <a:blip r:embed="rId3"/>
          <a:srcRect t="22613" r="926" b="10680"/>
          <a:stretch>
            <a:fillRect/>
          </a:stretch>
        </p:blipFill>
        <p:spPr bwMode="auto">
          <a:xfrm>
            <a:off x="1600200" y="3276600"/>
            <a:ext cx="5665922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Pathogenesis: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8674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Human infection results when </a:t>
            </a:r>
            <a:r>
              <a:rPr lang="en-US" sz="3200" dirty="0" err="1" smtClean="0"/>
              <a:t>leptospiras</a:t>
            </a:r>
            <a:r>
              <a:rPr lang="en-US" sz="3200" dirty="0" smtClean="0"/>
              <a:t> ingested or pass through mucous membranes or skin. 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They circulate in blood &amp; multiply in various organs, producing fever and dysfunction of liver (jaundice), kidneys (uremia), lungs (hemorrhage) &amp; central nervous system (aseptic meningitis). </a:t>
            </a:r>
          </a:p>
          <a:p>
            <a:pPr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ptospira pathogenesis"/>
          <p:cNvPicPr>
            <a:picLocks noChangeAspect="1" noChangeArrowheads="1"/>
          </p:cNvPicPr>
          <p:nvPr/>
        </p:nvPicPr>
        <p:blipFill>
          <a:blip r:embed="rId2"/>
          <a:srcRect t="5000" r="625"/>
          <a:stretch>
            <a:fillRect/>
          </a:stretch>
        </p:blipFill>
        <p:spPr bwMode="auto">
          <a:xfrm>
            <a:off x="533400" y="381000"/>
            <a:ext cx="80772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Features: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Illness typically </a:t>
            </a:r>
            <a:r>
              <a:rPr lang="en-US" b="1" dirty="0" smtClean="0"/>
              <a:t>biphasic,</a:t>
            </a:r>
            <a:r>
              <a:rPr lang="en-US" dirty="0" smtClean="0"/>
              <a:t> with fever, chills, intense headache &amp; </a:t>
            </a:r>
            <a:r>
              <a:rPr lang="en-US" dirty="0" err="1" smtClean="0"/>
              <a:t>conjunctival</a:t>
            </a:r>
            <a:r>
              <a:rPr lang="en-US" dirty="0" smtClean="0"/>
              <a:t> suffusion (diffuse reddening of the conjunctivae) appearing early in disease, followed by a short period of resolution of these symptoms as organisms cleared from the blood.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Second Phase</a:t>
            </a:r>
            <a:r>
              <a:rPr lang="en-US" dirty="0" smtClean="0"/>
              <a:t>: "</a:t>
            </a:r>
            <a:r>
              <a:rPr lang="en-US" dirty="0" err="1" smtClean="0"/>
              <a:t>immune,"characterized</a:t>
            </a:r>
            <a:r>
              <a:rPr lang="en-US" dirty="0" smtClean="0"/>
              <a:t> by findings of aseptic meningitis &amp; in severe cases, liver damage (jaundice) &amp; impaired kidney function.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400"/>
            <a:ext cx="9144000" cy="6705600"/>
          </a:xfrm>
        </p:spPr>
        <p:txBody>
          <a:bodyPr>
            <a:no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Then enter parenchymatous organs  (Liver + Kidney) producing hemorrhage &amp; necrosis → Organ dysfunction (jaundice, hemorrhage, nitrogen retention)</a:t>
            </a:r>
          </a:p>
          <a:p>
            <a:r>
              <a:rPr lang="en-US" sz="3200" dirty="0" smtClean="0"/>
              <a:t>After initial  improvement: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Phase:</a:t>
            </a:r>
          </a:p>
          <a:p>
            <a:r>
              <a:rPr lang="en-US" sz="3200" dirty="0" smtClean="0"/>
              <a:t>When IgM antibody titre ↑↑ → Manifests as “aseptic meningitis” ē intense headache, stiff neck.</a:t>
            </a:r>
          </a:p>
          <a:p>
            <a:r>
              <a:rPr lang="en-US" sz="3200" dirty="0" smtClean="0"/>
              <a:t>Nephritis, hepatitis, skin, muscle &amp; eye lesions can also occur.</a:t>
            </a:r>
          </a:p>
          <a:p>
            <a:r>
              <a:rPr lang="en-US" sz="3200" dirty="0" smtClean="0"/>
              <a:t>Human urine also contain spirochetes in 2-3 wks of  infection.</a:t>
            </a:r>
          </a:p>
          <a:p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Leptospira weils clinical"/>
          <p:cNvPicPr>
            <a:picLocks noChangeAspect="1" noChangeArrowheads="1"/>
          </p:cNvPicPr>
          <p:nvPr/>
        </p:nvPicPr>
        <p:blipFill>
          <a:blip r:embed="rId2"/>
          <a:srcRect t="14815" b="16049"/>
          <a:stretch>
            <a:fillRect/>
          </a:stretch>
        </p:blipFill>
        <p:spPr bwMode="auto">
          <a:xfrm>
            <a:off x="457200" y="228600"/>
            <a:ext cx="8229600" cy="4267200"/>
          </a:xfrm>
          <a:prstGeom prst="rect">
            <a:avLst/>
          </a:prstGeom>
          <a:noFill/>
        </p:spPr>
      </p:pic>
      <p:pic>
        <p:nvPicPr>
          <p:cNvPr id="32772" name="Picture 4" descr="Image result for Leptospira weils clinic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343400"/>
            <a:ext cx="3009900" cy="2465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792162"/>
          </a:xfrm>
        </p:spPr>
        <p:txBody>
          <a:bodyPr>
            <a:noAutofit/>
          </a:bodyPr>
          <a:lstStyle/>
          <a:p>
            <a:r>
              <a:rPr lang="en-US" sz="3600" b="1" u="sng" dirty="0" smtClean="0"/>
              <a:t>LAB DIAGNOSIS:</a:t>
            </a:r>
            <a:endParaRPr lang="en-US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181600"/>
          </a:xfrm>
        </p:spPr>
        <p:txBody>
          <a:bodyPr>
            <a:normAutofit lnSpcReduction="10000"/>
          </a:bodyPr>
          <a:lstStyle/>
          <a:p>
            <a:pPr marL="514350" indent="-514350">
              <a:buSzPct val="100000"/>
              <a:buNone/>
            </a:pPr>
            <a:r>
              <a:rPr lang="en-US" sz="3200" dirty="0" smtClean="0"/>
              <a:t>     Diagnosis based on history of possible exposure, suggestive clinical signs.</a:t>
            </a:r>
          </a:p>
          <a:p>
            <a:pPr marL="514350" indent="-514350">
              <a:buSzPct val="100000"/>
              <a:buNone/>
            </a:pPr>
            <a:endParaRPr lang="en-US" sz="3200" b="1" u="sng" dirty="0" smtClean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/>
              <a:t>SPECIMEN: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 Blood, CSF, Urine.</a:t>
            </a:r>
          </a:p>
          <a:p>
            <a:pPr marL="514350" indent="-514350">
              <a:buSzPct val="100000"/>
              <a:buNone/>
            </a:pPr>
            <a:endParaRPr lang="en-US" sz="3200" dirty="0" smtClean="0"/>
          </a:p>
          <a:p>
            <a:pPr marL="514350" indent="-514350">
              <a:buSzPct val="100000"/>
              <a:buFont typeface="+mj-lt"/>
              <a:buAutoNum type="arabicPeriod" startAt="2"/>
            </a:pPr>
            <a:r>
              <a:rPr lang="en-US" sz="3200" b="1" u="sng" dirty="0" smtClean="0"/>
              <a:t>MICROSCOPY:</a:t>
            </a:r>
            <a:r>
              <a:rPr lang="en-US" sz="3200" u="sng" dirty="0" smtClean="0"/>
              <a:t> 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</a:t>
            </a:r>
            <a:r>
              <a:rPr lang="en-US" sz="3200" dirty="0" err="1" smtClean="0"/>
              <a:t>Giemsa</a:t>
            </a:r>
            <a:r>
              <a:rPr lang="en-US" sz="3200" dirty="0" smtClean="0"/>
              <a:t> stain ē dark-field microscope.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</a:t>
            </a:r>
            <a:r>
              <a:rPr lang="en-US" sz="3200" dirty="0" err="1" smtClean="0"/>
              <a:t>Flouresceine-cojugated</a:t>
            </a:r>
            <a:r>
              <a:rPr lang="en-US" sz="3200" dirty="0" smtClean="0"/>
              <a:t> antibody can also use to detect infection.</a:t>
            </a:r>
          </a:p>
          <a:p>
            <a:pPr marL="514350" indent="-514350">
              <a:buSzPct val="100000"/>
              <a:buNone/>
            </a:pPr>
            <a:endParaRPr lang="en-US" sz="3200" b="1" u="sng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2667000"/>
            <a:ext cx="212788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Image result for Leptospira weils dise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"/>
            <a:ext cx="8229600" cy="6267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3600" b="1" u="sng" dirty="0" smtClean="0"/>
              <a:t>Culture: </a:t>
            </a:r>
            <a:r>
              <a:rPr lang="en-US" sz="2800" b="1" u="sng" dirty="0" smtClean="0"/>
              <a:t>I</a:t>
            </a:r>
            <a:r>
              <a:rPr lang="en-US" sz="2800" dirty="0" smtClean="0"/>
              <a:t>solated from blood &amp; urine cultures.</a:t>
            </a:r>
            <a:endParaRPr lang="en-US" sz="28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9144000" cy="54102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  Aerobic condition, 28-30 °C, Semisolid Medium.</a:t>
            </a:r>
          </a:p>
          <a:p>
            <a:pPr marL="571500" indent="-571500">
              <a:buSzPct val="100000"/>
              <a:buFont typeface="+mj-lt"/>
              <a:buAutoNum type="romanLcPeriod"/>
            </a:pPr>
            <a:r>
              <a:rPr lang="en-US" sz="3200" dirty="0" smtClean="0"/>
              <a:t>Ellinghausen-McCullough-Johnson-Harris (EMJH</a:t>
            </a:r>
            <a:r>
              <a:rPr lang="en-US" sz="3200" smtClean="0"/>
              <a:t>) media.</a:t>
            </a:r>
            <a:endParaRPr lang="en-US" sz="3200" dirty="0" smtClean="0"/>
          </a:p>
          <a:p>
            <a:pPr marL="571500" indent="-571500">
              <a:buSzPct val="100000"/>
              <a:buNone/>
            </a:pPr>
            <a:endParaRPr lang="en-US" sz="3200" dirty="0" smtClean="0"/>
          </a:p>
          <a:p>
            <a:pPr marL="571500" indent="-571500">
              <a:buSzPct val="100000"/>
              <a:buAutoNum type="arabicPeriod" startAt="4"/>
            </a:pPr>
            <a:r>
              <a:rPr lang="en-US" sz="3200" b="1" u="sng" dirty="0" smtClean="0"/>
              <a:t>SEROLOGY:</a:t>
            </a:r>
          </a:p>
          <a:p>
            <a:pPr marL="571500" indent="-571500">
              <a:buSzPct val="100000"/>
              <a:buNone/>
            </a:pPr>
            <a:r>
              <a:rPr lang="en-US" sz="3200" dirty="0" smtClean="0"/>
              <a:t>      Agglutination test: Positive 5-7 days after infection.</a:t>
            </a:r>
          </a:p>
          <a:p>
            <a:pPr marL="571500" indent="-571500">
              <a:buSzPct val="100000"/>
              <a:buNone/>
            </a:pPr>
            <a:r>
              <a:rPr lang="en-US" sz="3200" dirty="0" smtClean="0"/>
              <a:t>      Marked rise in </a:t>
            </a:r>
            <a:r>
              <a:rPr lang="en-US" sz="3200" dirty="0" err="1" smtClean="0"/>
              <a:t>IgM</a:t>
            </a:r>
            <a:r>
              <a:rPr lang="en-US" sz="3200" dirty="0" smtClean="0"/>
              <a:t>-anti-body titers.</a:t>
            </a:r>
          </a:p>
          <a:p>
            <a:pPr marL="571500" indent="-571500">
              <a:buSzPct val="100000"/>
              <a:buNone/>
            </a:pPr>
            <a:endParaRPr lang="en-US" sz="3200" dirty="0" smtClean="0"/>
          </a:p>
          <a:p>
            <a:pPr marL="571500" indent="-571500">
              <a:buSzPct val="100000"/>
              <a:buNone/>
            </a:pPr>
            <a:endParaRPr lang="en-US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Treatment: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502920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Treatment of choice penicillin G. </a:t>
            </a:r>
          </a:p>
          <a:p>
            <a:r>
              <a:rPr lang="en-US" sz="3600" dirty="0" smtClean="0"/>
              <a:t>No significant antibiotic resistance. </a:t>
            </a:r>
          </a:p>
          <a:p>
            <a:r>
              <a:rPr lang="en-US" sz="3600" dirty="0" smtClean="0"/>
              <a:t>Prevention: Avoid contact with  contaminated environment. </a:t>
            </a:r>
          </a:p>
          <a:p>
            <a:r>
              <a:rPr lang="en-US" sz="3600" dirty="0" err="1" smtClean="0"/>
              <a:t>Doxycycline</a:t>
            </a:r>
            <a:r>
              <a:rPr lang="en-US" sz="3600" dirty="0" smtClean="0"/>
              <a:t> effective in exposed persons.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6" name="Picture 4" descr="Image result for Leptospira weils dise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91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6" name="AutoShape 2" descr="Image result for Leptospira pathogenesis"/>
          <p:cNvSpPr>
            <a:spLocks noChangeAspect="1" noChangeArrowheads="1"/>
          </p:cNvSpPr>
          <p:nvPr/>
        </p:nvSpPr>
        <p:spPr bwMode="auto">
          <a:xfrm>
            <a:off x="63500" y="-4678363"/>
            <a:ext cx="12192000" cy="975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AutoShape 4" descr="Image result for Leptospira pathogenesis"/>
          <p:cNvSpPr>
            <a:spLocks noChangeAspect="1" noChangeArrowheads="1"/>
          </p:cNvSpPr>
          <p:nvPr/>
        </p:nvSpPr>
        <p:spPr bwMode="auto">
          <a:xfrm>
            <a:off x="63500" y="-4678363"/>
            <a:ext cx="12192000" cy="975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AutoShape 6" descr="Image result for Leptospira pathogenesis"/>
          <p:cNvSpPr>
            <a:spLocks noChangeAspect="1" noChangeArrowheads="1"/>
          </p:cNvSpPr>
          <p:nvPr/>
        </p:nvSpPr>
        <p:spPr bwMode="auto">
          <a:xfrm>
            <a:off x="63500" y="-4678363"/>
            <a:ext cx="12192000" cy="975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AutoShape 8" descr="Image result for Leptospira pathogenesis"/>
          <p:cNvSpPr>
            <a:spLocks noChangeAspect="1" noChangeArrowheads="1"/>
          </p:cNvSpPr>
          <p:nvPr/>
        </p:nvSpPr>
        <p:spPr bwMode="auto">
          <a:xfrm>
            <a:off x="63500" y="-4678363"/>
            <a:ext cx="12192000" cy="975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AutoShape 10" descr="Image result for Leptospira pathogenesis"/>
          <p:cNvSpPr>
            <a:spLocks noChangeAspect="1" noChangeArrowheads="1"/>
          </p:cNvSpPr>
          <p:nvPr/>
        </p:nvSpPr>
        <p:spPr bwMode="auto">
          <a:xfrm>
            <a:off x="63500" y="-4678363"/>
            <a:ext cx="12192000" cy="975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2" descr="Image result for Leptospira pathogene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44157"/>
            <a:ext cx="8077200" cy="630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Baskerville Old Face" pitchFamily="18" charset="0"/>
              </a:rPr>
              <a:t>BORRELIA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Image result for borrelia morpholog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r="1964" b="7317"/>
          <a:stretch>
            <a:fillRect/>
          </a:stretch>
        </p:blipFill>
        <p:spPr bwMode="auto">
          <a:xfrm>
            <a:off x="381000" y="1330036"/>
            <a:ext cx="83820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81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Image result for borrelia morpholog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t="6977" r="1010"/>
          <a:stretch>
            <a:fillRect/>
          </a:stretch>
        </p:blipFill>
        <p:spPr bwMode="auto">
          <a:xfrm>
            <a:off x="457200" y="0"/>
            <a:ext cx="8534400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385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1143000"/>
          </a:xfrm>
        </p:spPr>
        <p:txBody>
          <a:bodyPr>
            <a:noAutofit/>
          </a:bodyPr>
          <a:lstStyle/>
          <a:p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err="1" smtClean="0"/>
              <a:t>Borrelia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burgdorferi</a:t>
            </a:r>
            <a:r>
              <a:rPr lang="en-US" sz="2400" i="1" dirty="0" smtClean="0"/>
              <a:t>: </a:t>
            </a:r>
            <a:r>
              <a:rPr lang="en-US" sz="2400" dirty="0" smtClean="0"/>
              <a:t>Lyme disease (Lyme </a:t>
            </a:r>
            <a:r>
              <a:rPr lang="en-US" sz="2400" dirty="0" err="1" smtClean="0"/>
              <a:t>borreliosis</a:t>
            </a:r>
            <a:r>
              <a:rPr lang="en-US" sz="2400" dirty="0" smtClean="0"/>
              <a:t>).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715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Causes Lyme disease &amp; relapsing fever. </a:t>
            </a:r>
          </a:p>
          <a:p>
            <a:r>
              <a:rPr lang="en-US" dirty="0" smtClean="0"/>
              <a:t>Most common tick-borne (vector borne) disease in United States. </a:t>
            </a:r>
          </a:p>
          <a:p>
            <a:r>
              <a:rPr lang="en-US" dirty="0" smtClean="0"/>
              <a:t>20,000 cases/year reported to CDC.</a:t>
            </a:r>
          </a:p>
          <a:p>
            <a:r>
              <a:rPr lang="en-US" dirty="0" smtClean="0"/>
              <a:t>Irregular, loosely coiled, flexible, motile spirochete</a:t>
            </a:r>
          </a:p>
          <a:p>
            <a:r>
              <a:rPr lang="en-US" dirty="0" smtClean="0"/>
              <a:t>Visualized by dark field microscopy &amp; </a:t>
            </a:r>
            <a:r>
              <a:rPr lang="en-US" dirty="0" err="1" smtClean="0"/>
              <a:t>Giemsa</a:t>
            </a:r>
            <a:r>
              <a:rPr lang="en-US" dirty="0" smtClean="0"/>
              <a:t> &amp; silver stains. </a:t>
            </a:r>
          </a:p>
          <a:p>
            <a:r>
              <a:rPr lang="en-US" dirty="0" smtClean="0"/>
              <a:t>Cultured: Bacteriologic media containing serum or tissue extracts. </a:t>
            </a:r>
          </a:p>
          <a:p>
            <a:r>
              <a:rPr lang="en-US" dirty="0" smtClean="0"/>
              <a:t>Culture of organism from tick vector usually positive.</a:t>
            </a:r>
          </a:p>
          <a:p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7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borrelia gram stai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r="1507" b="6779"/>
          <a:stretch>
            <a:fillRect/>
          </a:stretch>
        </p:blipFill>
        <p:spPr bwMode="auto">
          <a:xfrm>
            <a:off x="228600" y="228600"/>
            <a:ext cx="8686800" cy="632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05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/>
          </a:bodyPr>
          <a:lstStyle/>
          <a:p>
            <a:r>
              <a:rPr lang="en-US" dirty="0" smtClean="0"/>
              <a:t>Disease occurs worldwide.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United States, three regions primarily affected: (states along North Atlantic seaboard, northern Midwestern states, e.g., Wisconsin, West Coast, especially California).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In 1996, approximately 80% of reported cases occurred in four states, New York, Connecticut, Pennsylvania &amp; New Jersey.</a:t>
            </a:r>
          </a:p>
        </p:txBody>
      </p:sp>
    </p:spTree>
    <p:extLst>
      <p:ext uri="{BB962C8B-B14F-4D97-AF65-F5344CB8AC3E}">
        <p14:creationId xmlns:p14="http://schemas.microsoft.com/office/powerpoint/2010/main" val="170441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bacterial diseases transmitted by ticks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Lyme disease.</a:t>
            </a:r>
          </a:p>
          <a:p>
            <a:r>
              <a:rPr lang="en-US" dirty="0" smtClean="0"/>
              <a:t>Tularemia. </a:t>
            </a:r>
          </a:p>
          <a:p>
            <a:r>
              <a:rPr lang="en-US" dirty="0" smtClean="0"/>
              <a:t>Rocky Mountain spotted fever.</a:t>
            </a:r>
          </a:p>
          <a:p>
            <a:r>
              <a:rPr lang="en-US" dirty="0" smtClean="0"/>
              <a:t>Relapsing fever.</a:t>
            </a:r>
          </a:p>
          <a:p>
            <a:r>
              <a:rPr lang="en-US" dirty="0" err="1" smtClean="0"/>
              <a:t>Ehrlichiosis</a:t>
            </a:r>
            <a:r>
              <a:rPr lang="en-US" dirty="0" smtClean="0"/>
              <a:t>.</a:t>
            </a:r>
            <a:endParaRPr lang="en-US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48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914400"/>
          </a:xfrm>
        </p:spPr>
        <p:txBody>
          <a:bodyPr>
            <a:noAutofit/>
          </a:bodyPr>
          <a:lstStyle/>
          <a:p>
            <a:r>
              <a:rPr lang="en-US" sz="4000" dirty="0" smtClean="0"/>
              <a:t>  Pathogenesis: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153400" cy="5943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Incubation period: 3-10 days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FEBRILE STAGE: </a:t>
            </a:r>
            <a:r>
              <a:rPr lang="en-US" sz="2800" dirty="0" smtClean="0"/>
              <a:t>Sudden </a:t>
            </a:r>
            <a:r>
              <a:rPr lang="en-US" sz="2800" dirty="0" smtClean="0">
                <a:latin typeface="Bookman Old Style"/>
              </a:rPr>
              <a:t>ē </a:t>
            </a:r>
            <a:r>
              <a:rPr lang="en-US" sz="2800" dirty="0" smtClean="0"/>
              <a:t>chills &amp;abrupt rise in temperature, fever persists for 3-5 days &amp; then declines.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/>
              <a:t>During this time, Spirochetes found in blood.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AFEBRILE STAGE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4-10 days &amp; then second attack of febrile stage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3-10 such recurrences of diminish severity results.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During a-febrile stage</a:t>
            </a:r>
            <a:r>
              <a:rPr lang="en-US" sz="2800" dirty="0" smtClean="0">
                <a:latin typeface="Bookman Old Style"/>
              </a:rPr>
              <a:t>→ </a:t>
            </a:r>
            <a:r>
              <a:rPr lang="en-US" sz="2800" dirty="0" smtClean="0"/>
              <a:t>Spirochetes absent from blood.</a:t>
            </a:r>
            <a:endParaRPr lang="en-US" sz="2800" dirty="0" smtClean="0">
              <a:solidFill>
                <a:srgbClr val="C00000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66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72390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Spread of organism from bite site through surrounding skin followed by dissemination via blood (</a:t>
            </a:r>
            <a:r>
              <a:rPr lang="en-US" dirty="0" err="1" smtClean="0"/>
              <a:t>bacteremia</a:t>
            </a:r>
            <a:r>
              <a:rPr lang="en-US" dirty="0" smtClean="0"/>
              <a:t>) to various organs, especially heart, joints &amp; central nervous system. </a:t>
            </a:r>
          </a:p>
          <a:p>
            <a:r>
              <a:rPr lang="en-US" dirty="0" smtClean="0"/>
              <a:t>No </a:t>
            </a:r>
            <a:r>
              <a:rPr lang="en-US" dirty="0" err="1" smtClean="0"/>
              <a:t>exotoxins</a:t>
            </a:r>
            <a:r>
              <a:rPr lang="en-US" dirty="0" smtClean="0"/>
              <a:t>, enzymes, or other important virulence factors.</a:t>
            </a:r>
          </a:p>
          <a:p>
            <a:r>
              <a:rPr lang="en-US" dirty="0" smtClean="0"/>
              <a:t>Organism must adapt to two markedly different hosts, tick &amp; mammal (either mice or humans).</a:t>
            </a:r>
          </a:p>
          <a:p>
            <a:r>
              <a:rPr lang="en-US" dirty="0" smtClean="0"/>
              <a:t>It does so by changing its outer surface protein (OSP). </a:t>
            </a:r>
          </a:p>
          <a:p>
            <a:r>
              <a:rPr lang="en-US" dirty="0" smtClean="0"/>
              <a:t>OSPs vary </a:t>
            </a:r>
            <a:r>
              <a:rPr lang="en-US" dirty="0" err="1" smtClean="0"/>
              <a:t>antigenically</a:t>
            </a:r>
            <a:r>
              <a:rPr lang="en-US" dirty="0" smtClean="0"/>
              <a:t> within humans &amp; allow organism to persist for months to years.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1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Clinical Findings: Three stages</a:t>
            </a:r>
            <a:r>
              <a:rPr lang="en-US" dirty="0" smtClean="0"/>
              <a:t>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5105400"/>
          </a:xfrm>
        </p:spPr>
        <p:txBody>
          <a:bodyPr>
            <a:normAutofit/>
          </a:bodyPr>
          <a:lstStyle/>
          <a:p>
            <a:endParaRPr lang="en-US" sz="2400" b="1" u="sng" dirty="0" smtClean="0"/>
          </a:p>
          <a:p>
            <a:r>
              <a:rPr lang="en-US" sz="2400" b="1" u="sng" dirty="0" smtClean="0"/>
              <a:t>Stage 1</a:t>
            </a:r>
            <a:r>
              <a:rPr lang="en-US" sz="2400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Erythema</a:t>
            </a:r>
            <a:r>
              <a:rPr lang="en-US" sz="2400" dirty="0" smtClean="0"/>
              <a:t> </a:t>
            </a:r>
            <a:r>
              <a:rPr lang="en-US" sz="2400" dirty="0" err="1" smtClean="0"/>
              <a:t>chronicum</a:t>
            </a:r>
            <a:r>
              <a:rPr lang="en-US" sz="2400" dirty="0" smtClean="0"/>
              <a:t> </a:t>
            </a:r>
            <a:r>
              <a:rPr lang="en-US" sz="2400" dirty="0" err="1" smtClean="0"/>
              <a:t>migrans</a:t>
            </a:r>
            <a:r>
              <a:rPr lang="en-US" sz="2400" dirty="0" smtClean="0"/>
              <a:t>/ </a:t>
            </a:r>
            <a:r>
              <a:rPr lang="en-US" sz="2400" dirty="0" err="1" smtClean="0"/>
              <a:t>Erythema</a:t>
            </a:r>
            <a:r>
              <a:rPr lang="en-US" sz="2400" dirty="0" smtClean="0"/>
              <a:t> </a:t>
            </a:r>
            <a:r>
              <a:rPr lang="en-US" sz="2400" dirty="0" err="1" smtClean="0"/>
              <a:t>migrans</a:t>
            </a:r>
            <a:r>
              <a:rPr lang="en-US" sz="2400" b="1" dirty="0" smtClean="0"/>
              <a:t>,</a:t>
            </a:r>
            <a:r>
              <a:rPr lang="en-US" sz="2400" dirty="0" smtClean="0"/>
              <a:t> expanding, </a:t>
            </a:r>
            <a:r>
              <a:rPr lang="en-US" sz="2400" dirty="0" err="1" smtClean="0"/>
              <a:t>erythematous</a:t>
            </a:r>
            <a:r>
              <a:rPr lang="en-US" sz="2400" dirty="0" smtClean="0"/>
              <a:t>, macular rash with "target" or "bull's eye" appearance.</a:t>
            </a:r>
          </a:p>
          <a:p>
            <a:r>
              <a:rPr lang="en-US" sz="2400" dirty="0" smtClean="0"/>
              <a:t>Rash appears between 3 &amp; 30 days after tick bite. </a:t>
            </a:r>
          </a:p>
          <a:p>
            <a:r>
              <a:rPr lang="en-US" sz="2400" dirty="0" smtClean="0"/>
              <a:t>Both tick bite &amp; rash painless &amp; non-</a:t>
            </a:r>
            <a:r>
              <a:rPr lang="en-US" sz="2400" dirty="0" err="1" smtClean="0"/>
              <a:t>pruritic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Non-</a:t>
            </a:r>
            <a:r>
              <a:rPr lang="en-US" sz="2400" dirty="0" err="1" smtClean="0"/>
              <a:t>nspecific</a:t>
            </a:r>
            <a:r>
              <a:rPr lang="en-US" sz="2400" dirty="0" smtClean="0"/>
              <a:t> "flulike" symptoms: fever, chills, fatigue &amp; headache. </a:t>
            </a:r>
          </a:p>
          <a:p>
            <a:r>
              <a:rPr lang="en-US" sz="2400" dirty="0" smtClean="0"/>
              <a:t>Secondary skin lesions &amp; </a:t>
            </a:r>
            <a:r>
              <a:rPr lang="en-US" sz="2400" dirty="0" err="1" smtClean="0"/>
              <a:t>arthralgias</a:t>
            </a:r>
            <a:r>
              <a:rPr lang="en-US" sz="2400" dirty="0" smtClean="0"/>
              <a:t> frequently occur.. </a:t>
            </a:r>
          </a:p>
          <a:p>
            <a:r>
              <a:rPr lang="en-US" sz="2400" dirty="0" smtClean="0"/>
              <a:t>In approximately 25% of cases of Lyme disease, no rash seen.</a:t>
            </a:r>
          </a:p>
          <a:p>
            <a:endParaRPr lang="en-US" sz="2400" u="sng" dirty="0" smtClean="0"/>
          </a:p>
          <a:p>
            <a:endParaRPr lang="en-US" sz="2400" u="sng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951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7315200" cy="64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061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46760"/>
          </a:xfrm>
        </p:spPr>
        <p:txBody>
          <a:bodyPr/>
          <a:lstStyle/>
          <a:p>
            <a:r>
              <a:rPr lang="en-US" sz="4000" u="sng" dirty="0" smtClean="0"/>
              <a:t>Stage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7239000" cy="601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Occurs weeks to months later.</a:t>
            </a:r>
          </a:p>
          <a:p>
            <a:r>
              <a:rPr lang="en-US" sz="2800" dirty="0" smtClean="0"/>
              <a:t>Cardiac &amp; neurologic involvement.</a:t>
            </a:r>
          </a:p>
          <a:p>
            <a:r>
              <a:rPr lang="en-US" sz="2800" dirty="0" err="1" smtClean="0"/>
              <a:t>Myocarditis</a:t>
            </a:r>
            <a:r>
              <a:rPr lang="en-US" sz="2800" dirty="0" smtClean="0"/>
              <a:t>, accompanied by various forms of heart block.  </a:t>
            </a:r>
          </a:p>
          <a:p>
            <a:r>
              <a:rPr lang="en-US" sz="2800" dirty="0" smtClean="0"/>
              <a:t>Acute (aseptic) meningitis &amp; cranial neuropathies, like facial nerve palsy (Bell's palsy).</a:t>
            </a:r>
          </a:p>
          <a:p>
            <a:r>
              <a:rPr lang="en-US" sz="2800" dirty="0" smtClean="0"/>
              <a:t>Bilateral facial nerve palsy.</a:t>
            </a:r>
          </a:p>
          <a:p>
            <a:r>
              <a:rPr lang="en-US" sz="2800" dirty="0" smtClean="0"/>
              <a:t>Peripheral neuropathies. </a:t>
            </a:r>
          </a:p>
          <a:p>
            <a:r>
              <a:rPr lang="en-US" sz="2800" dirty="0" smtClean="0"/>
              <a:t>A latent phase lasting weeks to months.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1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en-US" sz="4000" u="sng" dirty="0" smtClean="0"/>
              <a:t>Stage 3: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336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Arthritis (large joints, knees). Lyme arthritis autoimmune in origin. </a:t>
            </a:r>
          </a:p>
          <a:p>
            <a:r>
              <a:rPr lang="en-US" sz="2800" dirty="0" smtClean="0"/>
              <a:t>Chronic progressive central nervous system disease.</a:t>
            </a:r>
          </a:p>
          <a:p>
            <a:r>
              <a:rPr lang="en-US" sz="2800" dirty="0" smtClean="0"/>
              <a:t>Symptoms of fatigue, joint pains, or mental status changes.</a:t>
            </a:r>
          </a:p>
          <a:p>
            <a:r>
              <a:rPr lang="en-US" sz="2800" dirty="0" smtClean="0"/>
              <a:t>No microbiologic evidence for infection detected in those patients &amp; prolonged antibiotic therapy has not relieved symptoms.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153400" cy="6858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After few days → another variant attack → same process.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Different antigenic varieties of Borrelia may be isolated from a single patient’s sequential relapses even after inoculation ē single organisms.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3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143000"/>
          </a:xfrm>
        </p:spPr>
        <p:txBody>
          <a:bodyPr>
            <a:normAutofit/>
          </a:bodyPr>
          <a:lstStyle/>
          <a:p>
            <a:r>
              <a:rPr lang="en-US" sz="5400" u="sng" dirty="0" smtClean="0"/>
              <a:t>Lab diagnosis:</a:t>
            </a:r>
            <a:endParaRPr lang="en-US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153400" cy="57150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SPECIMEN: </a:t>
            </a:r>
            <a:r>
              <a:rPr lang="en-US" sz="3200" dirty="0" smtClean="0"/>
              <a:t> Blood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MICROSCOPY: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Thick or thin blood smears stained </a:t>
            </a:r>
            <a:r>
              <a:rPr lang="en-US" sz="3200" dirty="0" smtClean="0">
                <a:latin typeface="Bookman Old Style"/>
              </a:rPr>
              <a:t>ē </a:t>
            </a:r>
            <a:r>
              <a:rPr lang="en-US" sz="3200" dirty="0" smtClean="0"/>
              <a:t>Giemsa or Wright stains </a:t>
            </a:r>
            <a:r>
              <a:rPr lang="en-US" sz="3200" dirty="0" smtClean="0">
                <a:latin typeface="Bookman Old Style"/>
              </a:rPr>
              <a:t>→ </a:t>
            </a:r>
            <a:r>
              <a:rPr lang="en-US" sz="3200" dirty="0" smtClean="0"/>
              <a:t>large, loosely coiled spirochetes among RBC’s.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CULTURE:</a:t>
            </a:r>
            <a:r>
              <a:rPr lang="en-US" sz="3200" dirty="0" smtClean="0"/>
              <a:t> Cultures rarely positive.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</a:t>
            </a:r>
            <a:r>
              <a:rPr lang="en-US" sz="3200" u="sng" dirty="0" smtClean="0">
                <a:solidFill>
                  <a:schemeClr val="tx2">
                    <a:lumMod val="75000"/>
                  </a:schemeClr>
                </a:solidFill>
              </a:rPr>
              <a:t>Animal Inoculation: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White mice or rats are inoculated intraperitoneally </a:t>
            </a:r>
            <a:r>
              <a:rPr lang="en-US" sz="3200" dirty="0" smtClean="0">
                <a:latin typeface="Bookman Old Style"/>
              </a:rPr>
              <a:t>ē </a:t>
            </a:r>
            <a:r>
              <a:rPr lang="en-US" sz="3200" dirty="0" smtClean="0"/>
              <a:t>blood. 2-4 days later, blood is taken for examination.                                                  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363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Serological Tests: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9436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IgM</a:t>
            </a:r>
            <a:r>
              <a:rPr lang="en-US" b="1" dirty="0" smtClean="0"/>
              <a:t> antibody or rising titer of </a:t>
            </a:r>
            <a:r>
              <a:rPr lang="en-US" b="1" dirty="0" err="1" smtClean="0"/>
              <a:t>IgG</a:t>
            </a:r>
            <a:r>
              <a:rPr lang="en-US" b="1" dirty="0" smtClean="0"/>
              <a:t> </a:t>
            </a:r>
            <a:r>
              <a:rPr lang="en-US" dirty="0" smtClean="0"/>
              <a:t>antibody with an enzyme-linked </a:t>
            </a:r>
            <a:r>
              <a:rPr lang="en-US" dirty="0" err="1" smtClean="0"/>
              <a:t>immunosorbent</a:t>
            </a:r>
            <a:r>
              <a:rPr lang="en-US" dirty="0" smtClean="0"/>
              <a:t> assay (ELISA) or an indirect </a:t>
            </a:r>
            <a:r>
              <a:rPr lang="en-US" dirty="0" err="1" smtClean="0"/>
              <a:t>immunofluorescence</a:t>
            </a:r>
            <a:r>
              <a:rPr lang="en-US" dirty="0" smtClean="0"/>
              <a:t> test. </a:t>
            </a:r>
          </a:p>
          <a:p>
            <a:r>
              <a:rPr lang="en-US" dirty="0" err="1" smtClean="0"/>
              <a:t>IgM</a:t>
            </a:r>
            <a:r>
              <a:rPr lang="en-US" dirty="0" smtClean="0"/>
              <a:t> detectable 2 weeks after infection &amp; peaks at 3 to 6 weeks. </a:t>
            </a:r>
          </a:p>
          <a:p>
            <a:r>
              <a:rPr lang="en-US" dirty="0" smtClean="0"/>
              <a:t>(Serologic tests done before 2 weeks yield negative results. After 30 days post-infection, tests for </a:t>
            </a:r>
            <a:r>
              <a:rPr lang="en-US" dirty="0" err="1" smtClean="0"/>
              <a:t>IgG</a:t>
            </a:r>
            <a:r>
              <a:rPr lang="en-US" dirty="0" smtClean="0"/>
              <a:t> more reliable).</a:t>
            </a:r>
          </a:p>
          <a:p>
            <a:r>
              <a:rPr lang="en-US" dirty="0" smtClean="0"/>
              <a:t>Positive test result should be confirmed with Western blot analysis. </a:t>
            </a:r>
          </a:p>
          <a:p>
            <a:r>
              <a:rPr lang="en-US" u="sng" dirty="0" smtClean="0"/>
              <a:t>PCR</a:t>
            </a:r>
            <a:r>
              <a:rPr lang="en-US" dirty="0" smtClean="0"/>
              <a:t> (polymerase chain reaction): Detects  organism's DNA.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94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239000" cy="5867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Stage 1 disease</a:t>
            </a:r>
            <a:r>
              <a:rPr lang="en-US" dirty="0" smtClean="0"/>
              <a:t>: </a:t>
            </a:r>
            <a:r>
              <a:rPr lang="en-US" dirty="0" err="1" smtClean="0"/>
              <a:t>Doxycycline</a:t>
            </a:r>
            <a:r>
              <a:rPr lang="en-US" dirty="0" smtClean="0"/>
              <a:t> or amoxicillin.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b="1" u="sng" dirty="0" smtClean="0"/>
              <a:t>Stage 2 diseases</a:t>
            </a:r>
            <a:r>
              <a:rPr lang="en-US" u="sng" dirty="0" smtClean="0"/>
              <a:t>:</a:t>
            </a:r>
            <a:r>
              <a:rPr lang="en-US" dirty="0" smtClean="0"/>
              <a:t> For more severe forms or late-stage disease, </a:t>
            </a:r>
            <a:r>
              <a:rPr lang="en-US" dirty="0" err="1" smtClean="0"/>
              <a:t>ceftriaxone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significant antibiotic resistance. </a:t>
            </a:r>
          </a:p>
        </p:txBody>
      </p:sp>
    </p:spTree>
    <p:extLst>
      <p:ext uri="{BB962C8B-B14F-4D97-AF65-F5344CB8AC3E}">
        <p14:creationId xmlns:p14="http://schemas.microsoft.com/office/powerpoint/2010/main" val="139772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239000" cy="838200"/>
          </a:xfrm>
        </p:spPr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Wear protective clothing &amp; use of insect repellents. </a:t>
            </a:r>
          </a:p>
          <a:p>
            <a:r>
              <a:rPr lang="en-US" dirty="0" smtClean="0"/>
              <a:t>Examining skin carefully for ticks (tick must feed for 24 to 48 hours to transmit an infective dose).</a:t>
            </a:r>
          </a:p>
          <a:p>
            <a:r>
              <a:rPr lang="en-US" dirty="0" smtClean="0"/>
              <a:t>Prophylactic antibiotics given in person bitten by a tick depends on two main factors: Percentage of infected ticks in area &amp; length of time tick has fed on the person. </a:t>
            </a:r>
          </a:p>
          <a:p>
            <a:r>
              <a:rPr lang="en-US" dirty="0" smtClean="0"/>
              <a:t>Prescribe </a:t>
            </a:r>
            <a:r>
              <a:rPr lang="en-US" dirty="0" err="1" smtClean="0"/>
              <a:t>doxycycline</a:t>
            </a:r>
            <a:r>
              <a:rPr lang="en-US" dirty="0" smtClean="0"/>
              <a:t> </a:t>
            </a:r>
            <a:r>
              <a:rPr lang="en-US" dirty="0" err="1" smtClean="0"/>
              <a:t>prophylactically</a:t>
            </a:r>
            <a:r>
              <a:rPr lang="en-US" dirty="0" smtClean="0"/>
              <a:t>. </a:t>
            </a:r>
          </a:p>
          <a:p>
            <a:r>
              <a:rPr lang="en-US" dirty="0" smtClean="0"/>
              <a:t>Vaccine: Recombinant outer surface protein (</a:t>
            </a:r>
            <a:r>
              <a:rPr lang="en-US" dirty="0" err="1" smtClean="0"/>
              <a:t>OspA</a:t>
            </a:r>
            <a:r>
              <a:rPr lang="en-US" dirty="0" smtClean="0"/>
              <a:t>) of </a:t>
            </a:r>
            <a:r>
              <a:rPr lang="en-US" i="1" dirty="0" smtClean="0"/>
              <a:t>B. </a:t>
            </a:r>
            <a:r>
              <a:rPr lang="en-US" i="1" dirty="0" err="1" smtClean="0"/>
              <a:t>burgdorferi</a:t>
            </a:r>
            <a:r>
              <a:rPr lang="en-US" dirty="0" smtClean="0"/>
              <a:t> as </a:t>
            </a:r>
            <a:r>
              <a:rPr lang="en-US" dirty="0" err="1" smtClean="0"/>
              <a:t>immunogen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6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</TotalTime>
  <Words>1335</Words>
  <Application>Microsoft Office PowerPoint</Application>
  <PresentationFormat>On-screen Show (4:3)</PresentationFormat>
  <Paragraphs>169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Equity</vt:lpstr>
      <vt:lpstr>LEPTOSPIRA</vt:lpstr>
      <vt:lpstr>    Leptospira interrogans  </vt:lpstr>
      <vt:lpstr>Important Properties:</vt:lpstr>
      <vt:lpstr>Epidemiology:</vt:lpstr>
      <vt:lpstr> Transmission: Transmitted by: </vt:lpstr>
      <vt:lpstr>Pathogenesis:</vt:lpstr>
      <vt:lpstr>PowerPoint Presentation</vt:lpstr>
      <vt:lpstr>Clinical Features:</vt:lpstr>
      <vt:lpstr>PowerPoint Presentation</vt:lpstr>
      <vt:lpstr>PowerPoint Presentation</vt:lpstr>
      <vt:lpstr>LAB DIAGNOSIS:</vt:lpstr>
      <vt:lpstr>PowerPoint Presentation</vt:lpstr>
      <vt:lpstr>Culture: Isolated from blood &amp; urine cultures.</vt:lpstr>
      <vt:lpstr>Treatment:</vt:lpstr>
      <vt:lpstr>PowerPoint Presentation</vt:lpstr>
      <vt:lpstr>PowerPoint Presentation</vt:lpstr>
      <vt:lpstr>BORRELIA</vt:lpstr>
      <vt:lpstr>PowerPoint Presentation</vt:lpstr>
      <vt:lpstr> Borrelia burgdorferi: Lyme disease (Lyme borreliosis).   </vt:lpstr>
      <vt:lpstr>PowerPoint Presentation</vt:lpstr>
      <vt:lpstr>Epidemiology</vt:lpstr>
      <vt:lpstr>Major bacterial diseases transmitted by ticks</vt:lpstr>
      <vt:lpstr>  Pathogenesis:</vt:lpstr>
      <vt:lpstr>Pathogenesis</vt:lpstr>
      <vt:lpstr>Clinical Findings: Three stages:  </vt:lpstr>
      <vt:lpstr>PowerPoint Presentation</vt:lpstr>
      <vt:lpstr>Stage 2:</vt:lpstr>
      <vt:lpstr>Stage 3:</vt:lpstr>
      <vt:lpstr>PowerPoint Presentation</vt:lpstr>
      <vt:lpstr>Lab diagnosis:</vt:lpstr>
      <vt:lpstr>Serological Tests:</vt:lpstr>
      <vt:lpstr>Treatment</vt:lpstr>
      <vt:lpstr>Prevention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LEPTOSPIRA</dc:title>
  <dc:creator>Corporate Edition</dc:creator>
  <cp:lastModifiedBy>Windows User</cp:lastModifiedBy>
  <cp:revision>24</cp:revision>
  <dcterms:created xsi:type="dcterms:W3CDTF">2017-03-06T03:17:17Z</dcterms:created>
  <dcterms:modified xsi:type="dcterms:W3CDTF">2019-04-16T04:20:43Z</dcterms:modified>
</cp:coreProperties>
</file>