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2" r:id="rId3"/>
    <p:sldId id="257" r:id="rId4"/>
    <p:sldId id="300" r:id="rId5"/>
    <p:sldId id="281" r:id="rId6"/>
    <p:sldId id="259" r:id="rId7"/>
    <p:sldId id="261" r:id="rId8"/>
    <p:sldId id="262" r:id="rId9"/>
    <p:sldId id="289" r:id="rId10"/>
    <p:sldId id="263" r:id="rId11"/>
    <p:sldId id="290" r:id="rId12"/>
    <p:sldId id="294" r:id="rId13"/>
    <p:sldId id="293" r:id="rId14"/>
    <p:sldId id="282" r:id="rId15"/>
    <p:sldId id="284" r:id="rId16"/>
    <p:sldId id="301" r:id="rId17"/>
    <p:sldId id="268" r:id="rId18"/>
    <p:sldId id="307" r:id="rId19"/>
    <p:sldId id="311" r:id="rId20"/>
    <p:sldId id="312" r:id="rId21"/>
    <p:sldId id="278" r:id="rId22"/>
    <p:sldId id="313" r:id="rId23"/>
    <p:sldId id="314" r:id="rId24"/>
    <p:sldId id="306" r:id="rId25"/>
    <p:sldId id="308" r:id="rId26"/>
    <p:sldId id="309" r:id="rId27"/>
    <p:sldId id="31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5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43F337F-51E3-410D-A839-E35C6F0DBAA8}" type="datetimeFigureOut">
              <a:rPr lang="en-US" smtClean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638800"/>
            <a:ext cx="8077200" cy="838200"/>
          </a:xfrm>
        </p:spPr>
        <p:txBody>
          <a:bodyPr/>
          <a:lstStyle/>
          <a:p>
            <a:r>
              <a:rPr lang="en-US" dirty="0" smtClean="0"/>
              <a:t>Dr </a:t>
            </a:r>
            <a:r>
              <a:rPr lang="en-US" dirty="0" err="1" smtClean="0"/>
              <a:t>Sadia</a:t>
            </a:r>
            <a:r>
              <a:rPr lang="en-US" dirty="0" smtClean="0"/>
              <a:t> </a:t>
            </a:r>
            <a:r>
              <a:rPr lang="en-US" dirty="0" err="1" smtClean="0"/>
              <a:t>Ikram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04800"/>
            <a:ext cx="8077200" cy="1143000"/>
          </a:xfrm>
        </p:spPr>
        <p:txBody>
          <a:bodyPr>
            <a:normAutofit/>
          </a:bodyPr>
          <a:lstStyle/>
          <a:p>
            <a:r>
              <a:rPr lang="en-US" sz="7200" u="sng" dirty="0" smtClean="0">
                <a:latin typeface="Baskerville Old Face" pitchFamily="18" charset="0"/>
              </a:rPr>
              <a:t>TREPONEMAS</a:t>
            </a:r>
            <a:endParaRPr lang="en-US" sz="7200" dirty="0"/>
          </a:p>
        </p:txBody>
      </p:sp>
      <p:pic>
        <p:nvPicPr>
          <p:cNvPr id="23554" name="Picture 2" descr="Image result for spirochet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371600"/>
            <a:ext cx="5829300" cy="3712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Classification of Medically Important Bacteria Based on </a:t>
            </a:r>
            <a:r>
              <a:rPr lang="en-US" sz="3200" b="1" dirty="0" smtClean="0">
                <a:solidFill>
                  <a:srgbClr val="FF0000"/>
                </a:solidFill>
              </a:rPr>
              <a:t>wall thickness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33600" y="47244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2500" lnSpcReduction="20000"/>
          </a:bodyPr>
          <a:lstStyle/>
          <a:p>
            <a:pPr lvl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en-US" sz="4300" b="1" dirty="0" smtClean="0">
                <a:solidFill>
                  <a:schemeClr val="tx1"/>
                </a:solidFill>
              </a:rPr>
              <a:t>Non-free-living</a:t>
            </a:r>
          </a:p>
          <a:p>
            <a:pPr lvl="0">
              <a:buNone/>
            </a:pPr>
            <a:r>
              <a:rPr lang="en-US" sz="4300" b="1" dirty="0" smtClean="0">
                <a:solidFill>
                  <a:schemeClr val="tx1"/>
                </a:solidFill>
              </a:rPr>
              <a:t>(obligate</a:t>
            </a:r>
          </a:p>
          <a:p>
            <a:pPr lvl="0">
              <a:buNone/>
            </a:pPr>
            <a:r>
              <a:rPr lang="en-US" sz="4300" b="1" dirty="0" smtClean="0">
                <a:solidFill>
                  <a:schemeClr val="tx1"/>
                </a:solidFill>
              </a:rPr>
              <a:t>intracellular</a:t>
            </a:r>
          </a:p>
          <a:p>
            <a:pPr lvl="0">
              <a:buNone/>
            </a:pPr>
            <a:r>
              <a:rPr lang="en-US" sz="4300" b="1" dirty="0" smtClean="0">
                <a:solidFill>
                  <a:schemeClr val="tx1"/>
                </a:solidFill>
              </a:rPr>
              <a:t>parasites)</a:t>
            </a:r>
          </a:p>
          <a:p>
            <a:pPr>
              <a:buNone/>
            </a:pP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143000" y="29718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Rigid, thick walled</a:t>
            </a:r>
          </a:p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bacteria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114800" y="28956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Flexible, thin walled</a:t>
            </a:r>
          </a:p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bacteria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781800" y="28956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indent="-342900">
              <a:spcBef>
                <a:spcPct val="20000"/>
              </a:spcBef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b="1" dirty="0" smtClean="0">
                <a:solidFill>
                  <a:schemeClr val="tx1"/>
                </a:solidFill>
              </a:rPr>
              <a:t>    Wall-less bacteria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47244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Free-living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(extracellular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bacteria)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038600" y="1447800"/>
            <a:ext cx="18288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Bacteria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191000" y="47244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Treponema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1"/>
                </a:solidFill>
              </a:rPr>
              <a:t>Leptospira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Borrelia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6705600" y="4648200"/>
            <a:ext cx="19812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Mycoplasma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7468394" y="44188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4801394" y="44188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801394" y="26662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1296194" y="44950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2362994" y="44950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638800" y="2209800"/>
            <a:ext cx="13716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2590800" y="2286000"/>
            <a:ext cx="1449388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u="sng" dirty="0" smtClean="0">
                <a:latin typeface="Baskerville Old Face" pitchFamily="18" charset="0"/>
              </a:rPr>
              <a:t>TREPONEMA:</a:t>
            </a:r>
            <a:endParaRPr lang="en-US" sz="54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endParaRPr lang="en-US" sz="2400" b="1" u="sng" dirty="0" smtClean="0"/>
          </a:p>
          <a:p>
            <a:pPr>
              <a:buClr>
                <a:schemeClr val="tx1"/>
              </a:buClr>
            </a:pPr>
            <a:r>
              <a:rPr lang="en-US" sz="2400" b="1" u="sng" dirty="0" smtClean="0"/>
              <a:t>INTRODUCTION: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Belongs to Spirochetaceae family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4 species (Treponema pallidium subspecies)</a:t>
            </a:r>
          </a:p>
          <a:p>
            <a:pPr marL="633222" indent="-514350">
              <a:buClr>
                <a:schemeClr val="tx1"/>
              </a:buClr>
              <a:buFont typeface="+mj-lt"/>
              <a:buAutoNum type="alphaLcParenR"/>
            </a:pPr>
            <a:r>
              <a:rPr lang="en-US" sz="2800" dirty="0" smtClean="0">
                <a:latin typeface="Bookman Old Style" pitchFamily="18" charset="0"/>
              </a:rPr>
              <a:t>Treponema Pallidium          Cause Syphilis</a:t>
            </a:r>
          </a:p>
          <a:p>
            <a:pPr marL="633222" indent="-514350">
              <a:buClr>
                <a:schemeClr val="tx1"/>
              </a:buClr>
              <a:buFont typeface="+mj-lt"/>
              <a:buAutoNum type="alphaLcParenR"/>
            </a:pPr>
            <a:r>
              <a:rPr lang="en-US" sz="2800" dirty="0" smtClean="0">
                <a:latin typeface="Bookman Old Style" pitchFamily="18" charset="0"/>
              </a:rPr>
              <a:t>Treponema Pertenue           Cause Yaws</a:t>
            </a:r>
          </a:p>
          <a:p>
            <a:pPr marL="633222" indent="-514350">
              <a:buClr>
                <a:schemeClr val="tx1"/>
              </a:buClr>
              <a:buFont typeface="+mj-lt"/>
              <a:buAutoNum type="alphaLcParenR"/>
            </a:pPr>
            <a:r>
              <a:rPr lang="en-US" sz="2800" dirty="0" smtClean="0">
                <a:latin typeface="Bookman Old Style" pitchFamily="18" charset="0"/>
              </a:rPr>
              <a:t>Treponema Endemicum       Cause Endemic Syphilis</a:t>
            </a:r>
          </a:p>
          <a:p>
            <a:pPr marL="633222" indent="-514350">
              <a:buClr>
                <a:schemeClr val="tx1"/>
              </a:buClr>
              <a:buFont typeface="+mj-lt"/>
              <a:buAutoNum type="alphaLcParenR"/>
            </a:pPr>
            <a:r>
              <a:rPr lang="en-US" sz="2800" dirty="0" smtClean="0">
                <a:latin typeface="Bookman Old Style" pitchFamily="18" charset="0"/>
              </a:rPr>
              <a:t>Treponema Carateum         Cause </a:t>
            </a:r>
            <a:r>
              <a:rPr lang="en-US" sz="2800" dirty="0" err="1" smtClean="0">
                <a:latin typeface="Bookman Old Style" pitchFamily="18" charset="0"/>
              </a:rPr>
              <a:t>Pinta</a:t>
            </a:r>
            <a:endParaRPr lang="en-US" sz="2800" dirty="0" smtClean="0">
              <a:latin typeface="Bookman Old Style" pitchFamily="18" charset="0"/>
            </a:endParaRPr>
          </a:p>
          <a:p>
            <a:pPr marL="633222" indent="-514350">
              <a:buClr>
                <a:schemeClr val="tx1"/>
              </a:buCl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 marL="633222" indent="-514350">
              <a:buClr>
                <a:schemeClr val="tx1"/>
              </a:buClr>
              <a:buNone/>
            </a:pPr>
            <a:endParaRPr lang="en-US" sz="2400" dirty="0" smtClean="0">
              <a:latin typeface="Bookman Old Style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029200" y="33528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876800" y="3733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334000" y="4114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105400" y="50292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Bookman Old Style" pitchFamily="18" charset="0"/>
              </a:rPr>
              <a:t/>
            </a:r>
            <a:br>
              <a:rPr lang="en-US" sz="4000" dirty="0" smtClean="0">
                <a:latin typeface="Bookman Old Style" pitchFamily="18" charset="0"/>
              </a:rPr>
            </a:br>
            <a:r>
              <a:rPr lang="en-US" sz="4000" dirty="0" smtClean="0">
                <a:latin typeface="Bookman Old Style" pitchFamily="18" charset="0"/>
              </a:rPr>
              <a:t>Syphilis: Caused by </a:t>
            </a:r>
            <a:r>
              <a:rPr lang="en-US" sz="4800" dirty="0" err="1" smtClean="0">
                <a:latin typeface="Bookman Old Style" pitchFamily="18" charset="0"/>
              </a:rPr>
              <a:t>Treponema</a:t>
            </a:r>
            <a:r>
              <a:rPr lang="en-US" sz="4800" dirty="0" smtClean="0">
                <a:latin typeface="Bookman Old Style" pitchFamily="18" charset="0"/>
              </a:rPr>
              <a:t> </a:t>
            </a:r>
            <a:r>
              <a:rPr lang="en-US" sz="4800" dirty="0" err="1" smtClean="0">
                <a:latin typeface="Bookman Old Style" pitchFamily="18" charset="0"/>
              </a:rPr>
              <a:t>Pallidium</a:t>
            </a:r>
            <a:r>
              <a:rPr lang="en-US" sz="4800" dirty="0" smtClean="0">
                <a:latin typeface="Bookman Old Style" pitchFamily="18" charset="0"/>
              </a:rPr>
              <a:t> </a:t>
            </a:r>
            <a:br>
              <a:rPr lang="en-US" sz="4800" dirty="0" smtClean="0">
                <a:latin typeface="Bookman Old Style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latin typeface="Bookman Old Style" pitchFamily="18" charset="0"/>
              </a:rPr>
              <a:t>TRANSMISSION: </a:t>
            </a:r>
            <a:r>
              <a:rPr lang="en-US" dirty="0" smtClean="0">
                <a:latin typeface="Bookman Old Style" pitchFamily="18" charset="0"/>
              </a:rPr>
              <a:t>Transmitted by sexual contact.</a:t>
            </a:r>
          </a:p>
          <a:p>
            <a:r>
              <a:rPr lang="en-US" dirty="0" smtClean="0">
                <a:latin typeface="Bookman Old Style" pitchFamily="18" charset="0"/>
              </a:rPr>
              <a:t>Infectious lesion on skin &amp; mucous membrane of genitalia.</a:t>
            </a:r>
          </a:p>
          <a:p>
            <a:pPr>
              <a:buNone/>
            </a:pPr>
            <a:endParaRPr lang="en-US" dirty="0" smtClean="0">
              <a:latin typeface="Bookman Old Style" pitchFamily="18" charset="0"/>
            </a:endParaRPr>
          </a:p>
          <a:p>
            <a:r>
              <a:rPr lang="en-US" dirty="0" smtClean="0">
                <a:latin typeface="Bookman Old Style" pitchFamily="18" charset="0"/>
              </a:rPr>
              <a:t>Gram Negative stained by “Silver Staining Techniques”</a:t>
            </a:r>
          </a:p>
          <a:p>
            <a:endParaRPr lang="en-US" dirty="0" smtClean="0">
              <a:latin typeface="Bookman Old Styl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Image result for treponema pallidum pathogene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9144000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u="sng" dirty="0" smtClean="0">
                <a:latin typeface="Baskerville Old Face" pitchFamily="18" charset="0"/>
              </a:rPr>
              <a:t>i) PRIMARY LESION:</a:t>
            </a:r>
            <a:endParaRPr lang="en-US" sz="48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257800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tx1"/>
              </a:buClr>
            </a:pPr>
            <a:r>
              <a:rPr lang="en-US" dirty="0" smtClean="0">
                <a:latin typeface="Bookman Old Style" pitchFamily="18" charset="0"/>
              </a:rPr>
              <a:t>Intra-rectal, perianal or oral or anywhere on body.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latin typeface="Bookman Old Style" pitchFamily="18" charset="0"/>
              </a:rPr>
              <a:t>Enters by penetrating intact mucous membranes or through a break in epidermis (Skin).</a:t>
            </a:r>
          </a:p>
          <a:p>
            <a:pPr>
              <a:buClr>
                <a:schemeClr val="tx1"/>
              </a:buClr>
              <a:buFont typeface="Wingdings 2" pitchFamily="18" charset="2"/>
              <a:buChar char=""/>
            </a:pPr>
            <a:r>
              <a:rPr lang="en-US" dirty="0" smtClean="0">
                <a:latin typeface="Bookman Old Style" pitchFamily="18" charset="0"/>
              </a:rPr>
              <a:t>Multiply locally at site of entry     Spread to nearby lymph nodes &amp; reach bloodstream within 2-10 weeks of infection     Papule develops at site of infection     Breakdown to form an ulcer ē clean, hard base (hard chancre)    Heals spontaneously.</a:t>
            </a:r>
          </a:p>
          <a:p>
            <a:pPr>
              <a:buClr>
                <a:schemeClr val="tx1"/>
              </a:buClr>
              <a:buFont typeface="Wingdings 2" pitchFamily="18" charset="2"/>
              <a:buChar char=""/>
            </a:pPr>
            <a:r>
              <a:rPr lang="en-US" dirty="0" smtClean="0">
                <a:latin typeface="Bookman Old Style" pitchFamily="18" charset="0"/>
              </a:rPr>
              <a:t>Inflammation     Lymphocytes &amp; Plasma cells predominate</a:t>
            </a:r>
          </a:p>
          <a:p>
            <a:pPr>
              <a:buClr>
                <a:schemeClr val="tx1"/>
              </a:buClr>
            </a:pPr>
            <a:endParaRPr lang="en-US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  <a:buNone/>
            </a:pPr>
            <a:endParaRPr lang="en-US" dirty="0">
              <a:latin typeface="Bookman Old Style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828800" y="11430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90800" y="46482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590800" y="49530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629400" y="35814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010400" y="5334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429000" y="61722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u="sng" dirty="0" smtClean="0">
                <a:latin typeface="Baskerville Old Face" pitchFamily="18" charset="0"/>
              </a:rPr>
              <a:t>ii)SECONDARY  LESION:</a:t>
            </a:r>
            <a:endParaRPr lang="en-US" sz="44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51816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After another 2-10 weeks of primary lesion, secondary lesion appears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Red maculopapular rash anywhere on body including hands &amp; feet.</a:t>
            </a:r>
          </a:p>
          <a:p>
            <a:pPr>
              <a:buClr>
                <a:schemeClr val="tx1"/>
              </a:buClr>
              <a:buNone/>
            </a:pPr>
            <a:endParaRPr lang="en-US" sz="2800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Moist, pale papules (condylomas) in anogenital region, axillae &amp; mouth.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Bookman Old Style" pitchFamily="18" charset="0"/>
              </a:rPr>
              <a:t> Involve CNS &amp; CVS: causing Syphilitic meningitis, chorioretinitis, hepatitis, nephritis (complex immune reaction) periositis.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52400"/>
            <a:ext cx="8991600" cy="6553199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endParaRPr lang="en-US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</a:pPr>
            <a:r>
              <a:rPr lang="en-US" dirty="0" smtClean="0">
                <a:latin typeface="Bookman Old Style" pitchFamily="18" charset="0"/>
              </a:rPr>
              <a:t>Primary &amp; secondary lesion rich in spirochetes + highly infectious.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>
                <a:latin typeface="Bookman Old Style" pitchFamily="18" charset="0"/>
              </a:rPr>
              <a:t>In </a:t>
            </a:r>
            <a:r>
              <a:rPr lang="en-US" b="1" dirty="0" smtClean="0">
                <a:solidFill>
                  <a:srgbClr val="C00000"/>
                </a:solidFill>
                <a:latin typeface="Bookman Old Style" pitchFamily="18" charset="0"/>
              </a:rPr>
              <a:t>30% cases</a:t>
            </a:r>
            <a:r>
              <a:rPr lang="en-US" dirty="0" smtClean="0">
                <a:latin typeface="Bookman Old Style" pitchFamily="18" charset="0"/>
              </a:rPr>
              <a:t>      early syphilitic infection progresses to complete cure without treatment.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  <a:latin typeface="Bookman Old Style" pitchFamily="18" charset="0"/>
              </a:rPr>
              <a:t>Another 30% Cases</a:t>
            </a:r>
            <a:r>
              <a:rPr lang="en-US" dirty="0" smtClean="0">
                <a:latin typeface="Bookman Old Style" pitchFamily="18" charset="0"/>
              </a:rPr>
              <a:t>       untreated infections remain latent (persist)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  <a:latin typeface="Bookman Old Style" pitchFamily="18" charset="0"/>
              </a:rPr>
              <a:t>Another 60% cases</a:t>
            </a:r>
            <a:r>
              <a:rPr lang="en-US" dirty="0" smtClean="0">
                <a:latin typeface="Bookman Old Style" pitchFamily="18" charset="0"/>
              </a:rPr>
              <a:t>     Causes tertiary lesion.</a:t>
            </a:r>
            <a:endParaRPr lang="en-US" dirty="0">
              <a:latin typeface="Bookman Old Style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352800" y="19812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648200" y="5334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800600" y="3962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mage result for treponema pallidum syphil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 dirty="0" smtClean="0">
                <a:latin typeface="Bookman Old Style" pitchFamily="18" charset="0"/>
              </a:rPr>
              <a:t>iii) TERTIARY LESION:</a:t>
            </a:r>
            <a:endParaRPr lang="en-US" sz="4800" b="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3999"/>
          </a:xfrm>
        </p:spPr>
        <p:txBody>
          <a:bodyPr>
            <a:normAutofit fontScale="925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Bookman Old Style" pitchFamily="18" charset="0"/>
              </a:rPr>
              <a:t>Development of Granulomatous lesion (GUMMAS) in skin, bones &amp; liver.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Degenerative changes in CNS: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>
                <a:latin typeface="Bookman Old Style" pitchFamily="18" charset="0"/>
              </a:rPr>
              <a:t>   </a:t>
            </a:r>
            <a:r>
              <a:rPr lang="en-US" sz="2800" dirty="0" err="1" smtClean="0">
                <a:latin typeface="Bookman Old Style" pitchFamily="18" charset="0"/>
              </a:rPr>
              <a:t>Meningo</a:t>
            </a:r>
            <a:r>
              <a:rPr lang="en-US" sz="2800" dirty="0" smtClean="0">
                <a:latin typeface="Bookman Old Style" pitchFamily="18" charset="0"/>
              </a:rPr>
              <a:t>-vascular syphilis, Paresis, Tabes.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CVS lesion: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    </a:t>
            </a:r>
            <a:r>
              <a:rPr lang="en-US" sz="2800" dirty="0" err="1" smtClean="0">
                <a:latin typeface="Bookman Old Style" pitchFamily="18" charset="0"/>
              </a:rPr>
              <a:t>Aortitis</a:t>
            </a:r>
            <a:r>
              <a:rPr lang="en-US" sz="2800" dirty="0" smtClean="0">
                <a:latin typeface="Bookman Old Style" pitchFamily="18" charset="0"/>
              </a:rPr>
              <a:t>, Aortic aneurysm, Aortic valve insufficiency.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>
                <a:latin typeface="Bookman Old Style" pitchFamily="18" charset="0"/>
              </a:rPr>
              <a:t> </a:t>
            </a:r>
          </a:p>
          <a:p>
            <a:pPr>
              <a:buClr>
                <a:schemeClr val="tx1"/>
              </a:buClr>
            </a:pPr>
            <a:r>
              <a:rPr lang="en-US" sz="3900" dirty="0" smtClean="0">
                <a:solidFill>
                  <a:srgbClr val="C00000"/>
                </a:solidFill>
                <a:latin typeface="Bookman Old Style" pitchFamily="18" charset="0"/>
              </a:rPr>
              <a:t>In all tertiary lesions:</a:t>
            </a:r>
          </a:p>
          <a:p>
            <a:pPr>
              <a:buClr>
                <a:schemeClr val="tx1"/>
              </a:buClr>
              <a:buNone/>
            </a:pPr>
            <a:r>
              <a:rPr lang="en-US" sz="4800" dirty="0" smtClean="0">
                <a:latin typeface="Bookman Old Style" pitchFamily="18" charset="0"/>
              </a:rPr>
              <a:t>  </a:t>
            </a:r>
            <a:r>
              <a:rPr lang="en-US" sz="2800" dirty="0" err="1" smtClean="0">
                <a:latin typeface="Bookman Old Style" pitchFamily="18" charset="0"/>
              </a:rPr>
              <a:t>Treponemas</a:t>
            </a:r>
            <a:r>
              <a:rPr lang="en-US" sz="2800" dirty="0" smtClean="0">
                <a:latin typeface="Bookman Old Style" pitchFamily="18" charset="0"/>
              </a:rPr>
              <a:t> rarely present, exaggerated tissue response contribute to hypersensitivity to organism.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 smtClean="0">
              <a:latin typeface="Bookman Old Style" pitchFamily="18" charset="0"/>
            </a:endParaRPr>
          </a:p>
          <a:p>
            <a:pPr algn="ctr">
              <a:buClr>
                <a:schemeClr val="tx1"/>
              </a:buClr>
              <a:buNone/>
            </a:pPr>
            <a:r>
              <a:rPr lang="en-US" sz="2800" dirty="0" smtClean="0">
                <a:latin typeface="Bookman Old Style" pitchFamily="18" charset="0"/>
              </a:rPr>
              <a:t>          </a:t>
            </a:r>
            <a:endParaRPr lang="en-US" sz="28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Image result for treponema pallidum syphil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19400"/>
            <a:ext cx="4267200" cy="4038600"/>
          </a:xfrm>
          <a:prstGeom prst="rect">
            <a:avLst/>
          </a:prstGeom>
          <a:noFill/>
        </p:spPr>
      </p:pic>
      <p:pic>
        <p:nvPicPr>
          <p:cNvPr id="48132" name="Picture 4" descr="Image result for treponema pallidum syphil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0"/>
            <a:ext cx="5029200" cy="3771900"/>
          </a:xfrm>
          <a:prstGeom prst="rect">
            <a:avLst/>
          </a:prstGeom>
          <a:noFill/>
        </p:spPr>
      </p:pic>
      <p:pic>
        <p:nvPicPr>
          <p:cNvPr id="4" name="Picture 2" descr="Image result for treponema pallid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0"/>
            <a:ext cx="37592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6" name="Picture 4" descr="Image result for treponema pallidum diagno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0" dirty="0" smtClean="0">
                <a:latin typeface="Bookman Old Style" pitchFamily="18" charset="0"/>
              </a:rPr>
              <a:t>LAB DIAGNOSIS:</a:t>
            </a:r>
            <a:endParaRPr lang="en-US" sz="5400" b="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30409"/>
          </a:xfrm>
        </p:spPr>
        <p:txBody>
          <a:bodyPr>
            <a:normAutofit/>
          </a:bodyPr>
          <a:lstStyle/>
          <a:p>
            <a:pPr marL="633222" indent="-514350"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latin typeface="Bookman Old Style" pitchFamily="18" charset="0"/>
              </a:rPr>
              <a:t>SPECIMEN: </a:t>
            </a:r>
            <a:r>
              <a:rPr lang="en-US" sz="2000" dirty="0" smtClean="0">
                <a:latin typeface="Bookman Old Style" pitchFamily="18" charset="0"/>
              </a:rPr>
              <a:t>Tissue extract, blood, CSF from early surface lesion taken by pipette or swab.</a:t>
            </a:r>
          </a:p>
          <a:p>
            <a:pPr marL="633222" indent="-514350">
              <a:buClr>
                <a:schemeClr val="tx1"/>
              </a:buClr>
              <a:buSzPct val="100000"/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 marL="633222" indent="-514350"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latin typeface="Bookman Old Style" pitchFamily="18" charset="0"/>
              </a:rPr>
              <a:t>MICOROSCOPY:</a:t>
            </a:r>
          </a:p>
          <a:p>
            <a:pPr marL="633222" indent="-514350">
              <a:buClr>
                <a:schemeClr val="tx1"/>
              </a:buClr>
              <a:buSzPct val="100000"/>
              <a:buNone/>
            </a:pPr>
            <a:r>
              <a:rPr lang="en-US" sz="2000" b="1" dirty="0" smtClean="0">
                <a:latin typeface="Bookman Old Style" pitchFamily="18" charset="0"/>
              </a:rPr>
              <a:t>       •</a:t>
            </a:r>
            <a:r>
              <a:rPr lang="en-US" sz="2000" dirty="0" smtClean="0">
                <a:latin typeface="Bookman Old Style" pitchFamily="18" charset="0"/>
              </a:rPr>
              <a:t>Silver stains</a:t>
            </a:r>
          </a:p>
          <a:p>
            <a:pPr marL="633222" indent="-514350">
              <a:buClr>
                <a:schemeClr val="tx1"/>
              </a:buClr>
              <a:buSzPct val="100000"/>
              <a:buNone/>
            </a:pPr>
            <a:r>
              <a:rPr lang="en-US" sz="2000" b="1" dirty="0" smtClean="0">
                <a:latin typeface="Bookman Old Style" pitchFamily="18" charset="0"/>
              </a:rPr>
              <a:t>       •</a:t>
            </a:r>
            <a:r>
              <a:rPr lang="en-US" sz="2000" dirty="0" smtClean="0">
                <a:latin typeface="Bookman Old Style" pitchFamily="18" charset="0"/>
              </a:rPr>
              <a:t>Silver Impregnation method</a:t>
            </a:r>
          </a:p>
          <a:p>
            <a:pPr marL="633222" indent="-514350">
              <a:buClr>
                <a:schemeClr val="tx1"/>
              </a:buClr>
              <a:buSzPct val="100000"/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n-US" sz="2000" b="1" dirty="0" smtClean="0">
                <a:latin typeface="Baskerville Old Face" pitchFamily="18" charset="0"/>
              </a:rPr>
              <a:t>3. DARK FIELD MICROSCOPY: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Baskerville Old Face" pitchFamily="18" charset="0"/>
              </a:rPr>
              <a:t>A drop of tissue extract placed on a slide &amp; cover it </a:t>
            </a:r>
            <a:r>
              <a:rPr lang="en-US" sz="2000" dirty="0" smtClean="0">
                <a:latin typeface="Bookman Old Style"/>
              </a:rPr>
              <a:t>ē cover slip          examined under oil-immersion lens within 20 min of collection ē dark field illumination for motile spirochete.</a:t>
            </a:r>
          </a:p>
          <a:p>
            <a:pPr>
              <a:buClr>
                <a:schemeClr val="tx1"/>
              </a:buClr>
              <a:buNone/>
            </a:pPr>
            <a:endParaRPr lang="en-US" sz="2000" dirty="0" smtClean="0">
              <a:latin typeface="Bookman Old Style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Bookman Old Style"/>
              </a:rPr>
              <a:t>Disappear from lesion within a few hours after beginning of antibiotic treatment.</a:t>
            </a:r>
            <a:endParaRPr lang="en-US" sz="2000" dirty="0" smtClean="0">
              <a:latin typeface="Baskerville Old Face" pitchFamily="18" charset="0"/>
            </a:endParaRPr>
          </a:p>
          <a:p>
            <a:pPr>
              <a:buNone/>
            </a:pPr>
            <a:endParaRPr lang="en-US" sz="2000" dirty="0" smtClean="0">
              <a:latin typeface="Baskerville Old Face" pitchFamily="18" charset="0"/>
            </a:endParaRPr>
          </a:p>
          <a:p>
            <a:pPr marL="633222" indent="-514350">
              <a:buClr>
                <a:schemeClr val="tx1"/>
              </a:buClr>
              <a:buSzPct val="100000"/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 marL="633222" indent="-514350">
              <a:buClr>
                <a:schemeClr val="tx1"/>
              </a:buClr>
              <a:buSzPct val="100000"/>
              <a:buNone/>
            </a:pPr>
            <a:endParaRPr lang="en-US" sz="2000" b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Treponema Pallidum Gram St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"/>
            <a:ext cx="8305800" cy="6515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Image result for Treponema Pallidum Gram St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"/>
            <a:ext cx="8534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itchFamily="18" charset="0"/>
              </a:rPr>
              <a:t>CULTURE:</a:t>
            </a:r>
            <a:br>
              <a:rPr lang="en-US" dirty="0" smtClean="0">
                <a:latin typeface="Baskerville Old Face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Baskerville Old Face" pitchFamily="18" charset="0"/>
              </a:rPr>
              <a:t>CULTURE:</a:t>
            </a:r>
          </a:p>
          <a:p>
            <a:pPr>
              <a:buNone/>
            </a:pPr>
            <a:r>
              <a:rPr lang="en-US" b="1" dirty="0" smtClean="0">
                <a:latin typeface="Baskerville Old Face" pitchFamily="18" charset="0"/>
              </a:rPr>
              <a:t>    </a:t>
            </a:r>
            <a:r>
              <a:rPr lang="en-US" dirty="0" smtClean="0">
                <a:latin typeface="Baskerville Old Face" pitchFamily="18" charset="0"/>
              </a:rPr>
              <a:t>•Pathogenic                     Cannot  be  cultured</a:t>
            </a:r>
          </a:p>
          <a:p>
            <a:pP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None/>
            </a:pPr>
            <a:r>
              <a:rPr lang="en-US" dirty="0" smtClean="0">
                <a:latin typeface="Baskerville Old Face" pitchFamily="18" charset="0"/>
              </a:rPr>
              <a:t>    • Non-pathogenic            Can be cultured</a:t>
            </a:r>
          </a:p>
          <a:p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886200" y="26670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4114800" y="35814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338" name="Picture 2" descr="Image result for syphilis cul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600" dirty="0" smtClean="0"/>
              <a:t>IMMUNOFLUORESCENCE: (INDIRECT)/ (SANDWICH TECHNIQUE)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Baskerville Old Face" pitchFamily="18" charset="0"/>
              </a:rPr>
              <a:t>Tissue extract stained </a:t>
            </a:r>
            <a:r>
              <a:rPr lang="en-US" sz="2800" dirty="0" smtClean="0">
                <a:latin typeface="Bookman Old Style"/>
              </a:rPr>
              <a:t>ē </a:t>
            </a:r>
            <a:r>
              <a:rPr lang="en-US" sz="2800" dirty="0" err="1" smtClean="0">
                <a:latin typeface="Bookman Old Style"/>
              </a:rPr>
              <a:t>fluorescein</a:t>
            </a:r>
            <a:r>
              <a:rPr lang="en-US" sz="2800" dirty="0" smtClean="0">
                <a:latin typeface="Bookman Old Style"/>
              </a:rPr>
              <a:t>-labeled anti-</a:t>
            </a:r>
            <a:r>
              <a:rPr lang="en-US" sz="2800" dirty="0" err="1" smtClean="0">
                <a:latin typeface="Bookman Old Style"/>
              </a:rPr>
              <a:t>treponeme</a:t>
            </a:r>
            <a:r>
              <a:rPr lang="en-US" sz="2800" dirty="0" smtClean="0">
                <a:latin typeface="Bookman Old Style"/>
              </a:rPr>
              <a:t> antibody        examined under fluorescense microscope          apple green organisms glitters.</a:t>
            </a:r>
          </a:p>
          <a:p>
            <a:pPr>
              <a:buClr>
                <a:schemeClr val="tx1"/>
              </a:buClr>
              <a:buNone/>
            </a:pPr>
            <a:endParaRPr lang="en-US" sz="2800" dirty="0" smtClean="0">
              <a:latin typeface="Bookman Old Style"/>
            </a:endParaRPr>
          </a:p>
          <a:p>
            <a:pPr>
              <a:buClr>
                <a:schemeClr val="tx1"/>
              </a:buClr>
              <a:buNone/>
            </a:pPr>
            <a:endParaRPr lang="en-US" sz="2800" dirty="0" smtClean="0">
              <a:latin typeface="Bookman Old Style"/>
            </a:endParaRPr>
          </a:p>
          <a:p>
            <a:pPr>
              <a:buClr>
                <a:schemeClr val="tx1"/>
              </a:buClr>
              <a:buNone/>
            </a:pPr>
            <a:r>
              <a:rPr lang="en-US" sz="2800" dirty="0" smtClean="0"/>
              <a:t>5. </a:t>
            </a:r>
            <a:r>
              <a:rPr lang="en-US" sz="2800" b="1" dirty="0" smtClean="0"/>
              <a:t>NUCLEIC ACID AMPLIFICATION TEST: (NAAT):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/>
              <a:t>     Done through (PCR) polymerase chain reaction.</a:t>
            </a:r>
          </a:p>
          <a:p>
            <a:pPr>
              <a:buClr>
                <a:schemeClr val="tx1"/>
              </a:buClr>
              <a:buNone/>
            </a:pPr>
            <a:endParaRPr lang="en-US" sz="2800" dirty="0">
              <a:latin typeface="Baskerville Old Face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876800" y="27432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0386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9154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Nonspecific Serologic Tests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39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These tests involve use of </a:t>
            </a:r>
            <a:r>
              <a:rPr lang="en-US" b="1" dirty="0" err="1" smtClean="0"/>
              <a:t>nontreponemal</a:t>
            </a:r>
            <a:r>
              <a:rPr lang="en-US" dirty="0" smtClean="0"/>
              <a:t> antigens. </a:t>
            </a:r>
          </a:p>
          <a:p>
            <a:r>
              <a:rPr lang="en-US" dirty="0" smtClean="0"/>
              <a:t>Extracts of normal mammalian tissues (e.g., </a:t>
            </a:r>
            <a:r>
              <a:rPr lang="en-US" b="1" dirty="0" err="1" smtClean="0"/>
              <a:t>cardiolipin</a:t>
            </a:r>
            <a:r>
              <a:rPr lang="en-US" dirty="0" smtClean="0"/>
              <a:t> from beef heart) react with antibodies in serum samples from patients with syphilis. </a:t>
            </a:r>
          </a:p>
          <a:p>
            <a:r>
              <a:rPr lang="en-US" dirty="0" smtClean="0"/>
              <a:t>These antibodies are a mixture of </a:t>
            </a:r>
            <a:r>
              <a:rPr lang="en-US" dirty="0" err="1" smtClean="0"/>
              <a:t>IgG</a:t>
            </a:r>
            <a:r>
              <a:rPr lang="en-US" dirty="0" smtClean="0"/>
              <a:t> and </a:t>
            </a:r>
            <a:r>
              <a:rPr lang="en-US" dirty="0" err="1" smtClean="0"/>
              <a:t>IgM</a:t>
            </a:r>
            <a:r>
              <a:rPr lang="en-US" dirty="0" smtClean="0"/>
              <a:t>, called "</a:t>
            </a:r>
            <a:r>
              <a:rPr lang="en-US" dirty="0" err="1" smtClean="0"/>
              <a:t>reagin</a:t>
            </a:r>
            <a:r>
              <a:rPr lang="en-US" dirty="0" smtClean="0"/>
              <a:t>" antibodies.</a:t>
            </a:r>
          </a:p>
          <a:p>
            <a:r>
              <a:rPr lang="en-US" dirty="0" smtClean="0"/>
              <a:t>Flocculation tests, e.g., VDRL (Venereal Disease Research Laboratory) and RPR (rapid plasma </a:t>
            </a:r>
            <a:r>
              <a:rPr lang="en-US" dirty="0" err="1" smtClean="0"/>
              <a:t>reagin</a:t>
            </a:r>
            <a:r>
              <a:rPr lang="en-US" dirty="0" smtClean="0"/>
              <a:t>) tests, detect the presence of these antibodies. </a:t>
            </a:r>
          </a:p>
          <a:p>
            <a:r>
              <a:rPr lang="en-US" dirty="0" smtClean="0"/>
              <a:t>Positive in most cases of primary syphilis &amp; almost always positive in secondary syphilis. </a:t>
            </a:r>
          </a:p>
          <a:p>
            <a:r>
              <a:rPr lang="en-US" dirty="0" smtClean="0"/>
              <a:t>Titer of these nonspecific antibodies </a:t>
            </a:r>
            <a:r>
              <a:rPr lang="en-US" b="1" dirty="0" smtClean="0"/>
              <a:t>decreases with effective treatment. (</a:t>
            </a:r>
            <a:r>
              <a:rPr lang="en-US" dirty="0" smtClean="0"/>
              <a:t>specific antibodies  positive for life)</a:t>
            </a:r>
          </a:p>
          <a:p>
            <a:r>
              <a:rPr lang="en-US" dirty="0" smtClean="0"/>
              <a:t>False-positive reactions occur in  leprosy, hepatitis B &amp; infectious mononucleosis, positive results have to be confirmed by specific tests.</a:t>
            </a:r>
          </a:p>
          <a:p>
            <a:r>
              <a:rPr lang="en-US" dirty="0" smtClean="0"/>
              <a:t>Used to determine response to treatment. </a:t>
            </a:r>
          </a:p>
          <a:p>
            <a:r>
              <a:rPr lang="en-US" dirty="0"/>
              <a:t>U</a:t>
            </a:r>
            <a:r>
              <a:rPr lang="en-US" dirty="0" smtClean="0"/>
              <a:t>sed as a method of screening population for infection.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Specific Serologic Tests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These tests involve use of </a:t>
            </a:r>
            <a:r>
              <a:rPr lang="en-US" dirty="0" err="1" smtClean="0"/>
              <a:t>treponemal</a:t>
            </a:r>
            <a:r>
              <a:rPr lang="en-US" dirty="0" smtClean="0"/>
              <a:t> antigens &amp; therefore more specific.</a:t>
            </a:r>
          </a:p>
          <a:p>
            <a:r>
              <a:rPr lang="en-US" dirty="0" smtClean="0"/>
              <a:t> In these tests, </a:t>
            </a:r>
            <a:r>
              <a:rPr lang="en-US" i="1" dirty="0" smtClean="0"/>
              <a:t>T. </a:t>
            </a:r>
            <a:r>
              <a:rPr lang="en-US" i="1" dirty="0" err="1" smtClean="0"/>
              <a:t>pallidum</a:t>
            </a:r>
            <a:r>
              <a:rPr lang="en-US" dirty="0" smtClean="0"/>
              <a:t> reacts in </a:t>
            </a:r>
            <a:r>
              <a:rPr lang="en-US" dirty="0" err="1" smtClean="0"/>
              <a:t>immunofluorescence</a:t>
            </a:r>
            <a:r>
              <a:rPr lang="en-US" dirty="0" smtClean="0"/>
              <a:t> (FTA-ABS) or </a:t>
            </a:r>
            <a:r>
              <a:rPr lang="en-US" dirty="0" err="1" smtClean="0"/>
              <a:t>hemagglutination</a:t>
            </a:r>
            <a:r>
              <a:rPr lang="en-US" dirty="0" smtClean="0"/>
              <a:t> (TPHA, MHA-TP)</a:t>
            </a:r>
            <a:r>
              <a:rPr lang="en-US" baseline="30000" dirty="0" smtClean="0"/>
              <a:t> </a:t>
            </a:r>
            <a:r>
              <a:rPr lang="en-US" dirty="0" smtClean="0"/>
              <a:t>assays with specific </a:t>
            </a:r>
            <a:r>
              <a:rPr lang="en-US" dirty="0" err="1" smtClean="0"/>
              <a:t>treponemal</a:t>
            </a:r>
            <a:r>
              <a:rPr lang="en-US" dirty="0" smtClean="0"/>
              <a:t> antibodies in the patient's serum.</a:t>
            </a:r>
          </a:p>
          <a:p>
            <a:r>
              <a:rPr lang="en-US" dirty="0"/>
              <a:t>A</a:t>
            </a:r>
            <a:r>
              <a:rPr lang="en-US" dirty="0" smtClean="0"/>
              <a:t>ntibodies arise within 2 to 3 weeks of infection; therefore, test results positive in most patients with primary syphilis. </a:t>
            </a:r>
          </a:p>
          <a:p>
            <a:r>
              <a:rPr lang="en-US" dirty="0" smtClean="0"/>
              <a:t>T</a:t>
            </a:r>
            <a:r>
              <a:rPr lang="en-US" b="1" dirty="0" smtClean="0"/>
              <a:t>ests remain positive for life</a:t>
            </a:r>
            <a:r>
              <a:rPr lang="en-US" dirty="0" smtClean="0"/>
              <a:t> after effective treatment </a:t>
            </a:r>
            <a:r>
              <a:rPr lang="en-US" dirty="0"/>
              <a:t>&amp;</a:t>
            </a:r>
            <a:r>
              <a:rPr lang="en-US" dirty="0" smtClean="0"/>
              <a:t> </a:t>
            </a:r>
            <a:r>
              <a:rPr lang="en-US" i="1" dirty="0" smtClean="0"/>
              <a:t>cannot</a:t>
            </a:r>
            <a:r>
              <a:rPr lang="en-US" dirty="0" smtClean="0"/>
              <a:t> be used to determine response to treatment or reinfection. </a:t>
            </a:r>
          </a:p>
          <a:p>
            <a:r>
              <a:rPr lang="en-US" dirty="0" smtClean="0"/>
              <a:t>More expensive &amp; more difficult to perform.</a:t>
            </a:r>
          </a:p>
          <a:p>
            <a:r>
              <a:rPr lang="en-US" dirty="0"/>
              <a:t>N</a:t>
            </a:r>
            <a:r>
              <a:rPr lang="en-US" dirty="0" smtClean="0"/>
              <a:t>ot used as screening procedures.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u="sng" dirty="0" smtClean="0">
                <a:latin typeface="Baskerville Old Face" pitchFamily="18" charset="0"/>
              </a:rPr>
              <a:t>TREATMENT:</a:t>
            </a:r>
            <a:endParaRPr lang="en-US" sz="72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199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600" dirty="0" smtClean="0">
                <a:latin typeface="Baskerville Old Face" pitchFamily="18" charset="0"/>
              </a:rPr>
              <a:t>Penicillin → Treatment of Choice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600" dirty="0" smtClean="0">
                <a:latin typeface="Baskerville Old Face" pitchFamily="18" charset="0"/>
              </a:rPr>
              <a:t>Syphilis &lt;1 year duration → Single I/M injection of </a:t>
            </a:r>
            <a:r>
              <a:rPr lang="en-US" sz="3600" dirty="0" err="1" smtClean="0">
                <a:latin typeface="Baskerville Old Face" pitchFamily="18" charset="0"/>
              </a:rPr>
              <a:t>benzathine</a:t>
            </a:r>
            <a:r>
              <a:rPr lang="en-US" sz="3600" dirty="0" smtClean="0">
                <a:latin typeface="Baskerville Old Face" pitchFamily="18" charset="0"/>
              </a:rPr>
              <a:t> penicillin-G 2.4 millions units.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600" dirty="0" smtClean="0">
                <a:latin typeface="Baskerville Old Face" pitchFamily="18" charset="0"/>
              </a:rPr>
              <a:t>Older or latent syphilis → 3 times at weekly intervals.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600" dirty="0" smtClean="0">
                <a:latin typeface="Baskerville Old Face" pitchFamily="18" charset="0"/>
              </a:rPr>
              <a:t>Neurosyphilis → Large amount of I/V penicillin.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3600" dirty="0" smtClean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Jarisch-Herxheimer</a:t>
            </a:r>
            <a:r>
              <a:rPr lang="en-US" dirty="0" smtClean="0"/>
              <a:t> reaction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than half of patients with secondary syphilis who are treated with penicillin experience fever, chills, </a:t>
            </a:r>
            <a:r>
              <a:rPr lang="en-US" dirty="0" err="1" smtClean="0"/>
              <a:t>myalgias</a:t>
            </a:r>
            <a:r>
              <a:rPr lang="en-US" dirty="0" smtClean="0"/>
              <a:t> &amp; other influenza like symptoms a few hours after receiving antibiotic. </a:t>
            </a:r>
          </a:p>
          <a:p>
            <a:r>
              <a:rPr lang="en-US" dirty="0" smtClean="0"/>
              <a:t>Response is </a:t>
            </a:r>
            <a:r>
              <a:rPr lang="en-US" b="1" dirty="0" err="1" smtClean="0"/>
              <a:t>Jarisch-Herxheimer</a:t>
            </a:r>
            <a:r>
              <a:rPr lang="en-US" b="1" dirty="0" smtClean="0"/>
              <a:t> reaction.</a:t>
            </a:r>
          </a:p>
          <a:p>
            <a:r>
              <a:rPr lang="en-US" dirty="0" smtClean="0"/>
              <a:t>Occur due to </a:t>
            </a:r>
            <a:r>
              <a:rPr lang="en-US" dirty="0" err="1" smtClean="0"/>
              <a:t>lysis</a:t>
            </a:r>
            <a:r>
              <a:rPr lang="en-US" dirty="0" smtClean="0"/>
              <a:t> of  </a:t>
            </a:r>
            <a:r>
              <a:rPr lang="en-US" dirty="0" err="1" smtClean="0"/>
              <a:t>treponemes</a:t>
            </a:r>
            <a:r>
              <a:rPr lang="en-US" dirty="0" smtClean="0"/>
              <a:t> &amp; release of </a:t>
            </a:r>
            <a:r>
              <a:rPr lang="en-US" dirty="0" err="1" smtClean="0"/>
              <a:t>endotoxin</a:t>
            </a:r>
            <a:r>
              <a:rPr lang="en-US" dirty="0" smtClean="0"/>
              <a:t>-like substances. </a:t>
            </a:r>
          </a:p>
          <a:p>
            <a:r>
              <a:rPr lang="en-US" dirty="0" smtClean="0"/>
              <a:t>Patients should be alerted to this possibility,  may last for up to 24 hours &amp; symptomatic relief can be obtained with aspirin.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Prevention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Prevention depends on early diagnosis &amp; adequate treatment, use of condoms, administration of antibiotic after suspected exposure, and serologic follow-up of infected individuals and their contacts. </a:t>
            </a:r>
          </a:p>
          <a:p>
            <a:r>
              <a:rPr lang="en-US" dirty="0" smtClean="0"/>
              <a:t>Presence of any sexually transmitted disease makes testing for syphilis mandatory, because several different infections are often transmitted simultaneously. </a:t>
            </a:r>
          </a:p>
          <a:p>
            <a:r>
              <a:rPr lang="en-US" dirty="0" smtClean="0"/>
              <a:t>No vaccine against syphilis.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Image result for syphilis pathogenesis"/>
          <p:cNvPicPr>
            <a:picLocks noChangeAspect="1" noChangeArrowheads="1"/>
          </p:cNvPicPr>
          <p:nvPr/>
        </p:nvPicPr>
        <p:blipFill>
          <a:blip r:embed="rId2"/>
          <a:srcRect b="7353"/>
          <a:stretch>
            <a:fillRect/>
          </a:stretch>
        </p:blipFill>
        <p:spPr bwMode="auto">
          <a:xfrm>
            <a:off x="127000" y="95250"/>
            <a:ext cx="9017000" cy="6534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latin typeface="Baskerville Old Face" pitchFamily="18" charset="0"/>
              </a:rPr>
              <a:t>BEJEL:</a:t>
            </a:r>
            <a:endParaRPr lang="en-US" sz="4800" u="sng" dirty="0">
              <a:latin typeface="Baskerville Old Face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47801"/>
            <a:ext cx="9144000" cy="5410199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Caused by </a:t>
            </a:r>
            <a:r>
              <a:rPr lang="en-US" b="1" dirty="0" smtClean="0">
                <a:latin typeface="Baskerville Old Face" pitchFamily="18" charset="0"/>
              </a:rPr>
              <a:t>T.pallidium subspecies </a:t>
            </a:r>
            <a:r>
              <a:rPr lang="en-US" b="1" dirty="0" err="1" smtClean="0">
                <a:latin typeface="Baskerville Old Face" pitchFamily="18" charset="0"/>
              </a:rPr>
              <a:t>endemicum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>
              <a:buClr>
                <a:schemeClr val="tx1"/>
              </a:buClr>
              <a:buNone/>
            </a:pPr>
            <a:endParaRPr lang="en-US" b="1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Common in children.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Produce highly infectious skin lesions, after latent period of infection → destruction of bony &amp; cartilaginous structures + chronic skin ulceration.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Penicillin → Drug of choice.</a:t>
            </a:r>
            <a:endParaRPr lang="en-US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latin typeface="Baskerville Old Face" pitchFamily="18" charset="0"/>
              </a:rPr>
              <a:t>YAWS:</a:t>
            </a:r>
            <a:endParaRPr lang="en-US" sz="48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19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Caused by </a:t>
            </a:r>
            <a:r>
              <a:rPr lang="en-US" sz="3600" b="1" dirty="0" smtClean="0">
                <a:latin typeface="Baskerville Old Face" pitchFamily="18" charset="0"/>
              </a:rPr>
              <a:t>T.pallidium sub-species </a:t>
            </a:r>
            <a:r>
              <a:rPr lang="en-US" sz="3600" b="1" dirty="0" err="1" smtClean="0">
                <a:latin typeface="Baskerville Old Face" pitchFamily="18" charset="0"/>
              </a:rPr>
              <a:t>pertenue</a:t>
            </a:r>
            <a:r>
              <a:rPr lang="en-US" sz="3600" b="1" dirty="0" smtClean="0">
                <a:latin typeface="Baskerville Old Face" pitchFamily="18" charset="0"/>
              </a:rPr>
              <a:t>.</a:t>
            </a:r>
          </a:p>
          <a:p>
            <a:pPr>
              <a:buClr>
                <a:schemeClr val="tx1"/>
              </a:buClr>
              <a:buNone/>
            </a:pPr>
            <a:endParaRPr lang="en-US" sz="3600" b="1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In children, in humid &amp; hot climate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Transmitted by person-to-person contact in children  &lt; 15 years.</a:t>
            </a:r>
          </a:p>
          <a:p>
            <a:pPr>
              <a:buClr>
                <a:schemeClr val="tx1"/>
              </a:buClr>
              <a:buNone/>
            </a:pPr>
            <a:endParaRPr lang="en-US" sz="3600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Primary lesion → ulcerating papules.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Scar formation of skin lesions &amp; bone destruction are common.</a:t>
            </a:r>
            <a:endParaRPr lang="en-US" sz="36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u="sng" dirty="0" smtClean="0">
                <a:latin typeface="Baskerville Old Face" pitchFamily="18" charset="0"/>
              </a:rPr>
              <a:t>PINTA:</a:t>
            </a:r>
            <a:endParaRPr lang="en-US" sz="48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1"/>
            <a:ext cx="9144000" cy="541019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Caused by </a:t>
            </a:r>
            <a:r>
              <a:rPr lang="en-US" b="1" dirty="0" err="1" smtClean="0">
                <a:latin typeface="Baskerville Old Face" pitchFamily="18" charset="0"/>
              </a:rPr>
              <a:t>T.pallidum</a:t>
            </a:r>
            <a:r>
              <a:rPr lang="en-US" b="1" dirty="0" smtClean="0">
                <a:latin typeface="Baskerville Old Face" pitchFamily="18" charset="0"/>
              </a:rPr>
              <a:t> subspecies </a:t>
            </a:r>
            <a:r>
              <a:rPr lang="en-US" b="1" dirty="0" err="1" smtClean="0">
                <a:latin typeface="Baskerville Old Face" pitchFamily="18" charset="0"/>
              </a:rPr>
              <a:t>carateum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>
              <a:buClr>
                <a:schemeClr val="tx1"/>
              </a:buClr>
              <a:buNone/>
            </a:pPr>
            <a:endParaRPr lang="en-US" b="1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Restricted to dark-skinned people.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Primary lesion → Non-ulcerating papule on exposed areas.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Later → Hyper pigmented lesions on skin.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Further  → Depigmentation &amp; Hyperkeratosis after few years.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Transmitted by non-sexual means. </a:t>
            </a:r>
            <a:endParaRPr lang="en-US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2651</TotalTime>
  <Words>1047</Words>
  <Application>Microsoft Office PowerPoint</Application>
  <PresentationFormat>On-screen Show (4:3)</PresentationFormat>
  <Paragraphs>145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Baskerville Old Face</vt:lpstr>
      <vt:lpstr>Bookman Old Style</vt:lpstr>
      <vt:lpstr>Corbel</vt:lpstr>
      <vt:lpstr>Wingdings</vt:lpstr>
      <vt:lpstr>Wingdings 2</vt:lpstr>
      <vt:lpstr>Wingdings 3</vt:lpstr>
      <vt:lpstr>Module</vt:lpstr>
      <vt:lpstr>Dr Sadia Ikram</vt:lpstr>
      <vt:lpstr>Classification of Medically Important Bacteria Based on wall thickness</vt:lpstr>
      <vt:lpstr>TREPONEMA:</vt:lpstr>
      <vt:lpstr> Syphilis: Caused by Treponema Pallidium  </vt:lpstr>
      <vt:lpstr>PowerPoint Presentation</vt:lpstr>
      <vt:lpstr>i) PRIMARY LESION:</vt:lpstr>
      <vt:lpstr>ii)SECONDARY  LESION:</vt:lpstr>
      <vt:lpstr>PowerPoint Presentation</vt:lpstr>
      <vt:lpstr>PowerPoint Presentation</vt:lpstr>
      <vt:lpstr>iii) TERTIARY LESION:</vt:lpstr>
      <vt:lpstr>PowerPoint Presentation</vt:lpstr>
      <vt:lpstr>PowerPoint Presentation</vt:lpstr>
      <vt:lpstr>LAB DIAGNOSIS:</vt:lpstr>
      <vt:lpstr>PowerPoint Presentation</vt:lpstr>
      <vt:lpstr>PowerPoint Presentation</vt:lpstr>
      <vt:lpstr>CULTURE: </vt:lpstr>
      <vt:lpstr>IMMUNOFLUORESCENCE: (INDIRECT)/ (SANDWICH TECHNIQUE)</vt:lpstr>
      <vt:lpstr>PowerPoint Presentation</vt:lpstr>
      <vt:lpstr>Nonspecific Serologic Tests </vt:lpstr>
      <vt:lpstr>Specific Serologic Tests </vt:lpstr>
      <vt:lpstr>TREATMENT:</vt:lpstr>
      <vt:lpstr>Jarisch-Herxheimer reaction</vt:lpstr>
      <vt:lpstr>Prevention </vt:lpstr>
      <vt:lpstr>PowerPoint Presentation</vt:lpstr>
      <vt:lpstr>BEJEL:</vt:lpstr>
      <vt:lpstr>YAWS:</vt:lpstr>
      <vt:lpstr>PINTA: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Corporate Edition</dc:creator>
  <cp:lastModifiedBy>Zubair Rashid</cp:lastModifiedBy>
  <cp:revision>124</cp:revision>
  <dcterms:created xsi:type="dcterms:W3CDTF">2017-02-28T13:36:53Z</dcterms:created>
  <dcterms:modified xsi:type="dcterms:W3CDTF">2021-03-21T08:39:27Z</dcterms:modified>
</cp:coreProperties>
</file>