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8" r:id="rId1"/>
  </p:sldMasterIdLst>
  <p:sldIdLst>
    <p:sldId id="256" r:id="rId2"/>
    <p:sldId id="257" r:id="rId3"/>
    <p:sldId id="272" r:id="rId4"/>
    <p:sldId id="270" r:id="rId5"/>
    <p:sldId id="273" r:id="rId6"/>
    <p:sldId id="259" r:id="rId7"/>
    <p:sldId id="261" r:id="rId8"/>
    <p:sldId id="262" r:id="rId9"/>
    <p:sldId id="269" r:id="rId10"/>
    <p:sldId id="263" r:id="rId11"/>
    <p:sldId id="265" r:id="rId12"/>
    <p:sldId id="266" r:id="rId13"/>
    <p:sldId id="267"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53" autoAdjust="0"/>
    <p:restoredTop sz="94660"/>
  </p:normalViewPr>
  <p:slideViewPr>
    <p:cSldViewPr snapToGrid="0">
      <p:cViewPr varScale="1">
        <p:scale>
          <a:sx n="74" d="100"/>
          <a:sy n="74" d="100"/>
        </p:scale>
        <p:origin x="384"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942416" y="2514601"/>
            <a:ext cx="6600451"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1942416" y="4777380"/>
            <a:ext cx="6600451"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DB4781A7-039F-44B4-B973-A7434D4A6310}" type="datetimeFigureOut">
              <a:rPr lang="en-US" smtClean="0"/>
              <a:t>3/26/2019</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8"/>
          <p:cNvSpPr/>
          <p:nvPr/>
        </p:nvSpPr>
        <p:spPr bwMode="auto">
          <a:xfrm>
            <a:off x="-31719" y="4321158"/>
            <a:ext cx="1395473" cy="781781"/>
          </a:xfrm>
          <a:custGeom>
            <a:avLst/>
            <a:gdLst/>
            <a:ahLst/>
            <a:cxnLst/>
            <a:rect l="l" t="t" r="r" b="b"/>
            <a:pathLst>
              <a:path w="8042" h="10000">
                <a:moveTo>
                  <a:pt x="5799" y="10000"/>
                </a:moveTo>
                <a:cubicBezTo>
                  <a:pt x="5880" y="10000"/>
                  <a:pt x="5934" y="9940"/>
                  <a:pt x="5961" y="9880"/>
                </a:cubicBezTo>
                <a:cubicBezTo>
                  <a:pt x="5961" y="9820"/>
                  <a:pt x="5988" y="9820"/>
                  <a:pt x="5988" y="9820"/>
                </a:cubicBezTo>
                <a:lnTo>
                  <a:pt x="8042" y="5260"/>
                </a:lnTo>
                <a:cubicBezTo>
                  <a:pt x="8096" y="5140"/>
                  <a:pt x="8096" y="4901"/>
                  <a:pt x="8042" y="4721"/>
                </a:cubicBezTo>
                <a:lnTo>
                  <a:pt x="5988" y="221"/>
                </a:lnTo>
                <a:cubicBezTo>
                  <a:pt x="5988" y="160"/>
                  <a:pt x="5961" y="160"/>
                  <a:pt x="5961" y="160"/>
                </a:cubicBezTo>
                <a:cubicBezTo>
                  <a:pt x="5934" y="101"/>
                  <a:pt x="5880" y="41"/>
                  <a:pt x="5799" y="41"/>
                </a:cubicBezTo>
                <a:lnTo>
                  <a:pt x="18" y="0"/>
                </a:lnTo>
                <a:cubicBezTo>
                  <a:pt x="12" y="3330"/>
                  <a:pt x="6" y="6661"/>
                  <a:pt x="0" y="9991"/>
                </a:cubicBezTo>
                <a:lnTo>
                  <a:pt x="5799" y="10000"/>
                </a:lnTo>
                <a:close/>
              </a:path>
            </a:pathLst>
          </a:custGeom>
          <a:solidFill>
            <a:schemeClr val="accent1"/>
          </a:solidFill>
          <a:ln>
            <a:noFill/>
          </a:ln>
        </p:spPr>
      </p:sp>
      <p:sp>
        <p:nvSpPr>
          <p:cNvPr id="6" name="Slide Number Placeholder 5"/>
          <p:cNvSpPr>
            <a:spLocks noGrp="1"/>
          </p:cNvSpPr>
          <p:nvPr>
            <p:ph type="sldNum" sz="quarter" idx="12"/>
          </p:nvPr>
        </p:nvSpPr>
        <p:spPr>
          <a:xfrm>
            <a:off x="423334" y="4529541"/>
            <a:ext cx="584978" cy="365125"/>
          </a:xfrm>
        </p:spPr>
        <p:txBody>
          <a:bodyPr/>
          <a:lstStyle/>
          <a:p>
            <a:fld id="{6A3E30BE-0C3C-4CCC-8265-0C95AA93E156}" type="slidenum">
              <a:rPr lang="en-US" smtClean="0"/>
              <a:t>‹#›</a:t>
            </a:fld>
            <a:endParaRPr lang="en-US"/>
          </a:p>
        </p:txBody>
      </p:sp>
    </p:spTree>
    <p:extLst>
      <p:ext uri="{BB962C8B-B14F-4D97-AF65-F5344CB8AC3E}">
        <p14:creationId xmlns:p14="http://schemas.microsoft.com/office/powerpoint/2010/main" val="12590427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945201" y="624110"/>
            <a:ext cx="6589199"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1942415" y="2133600"/>
            <a:ext cx="6591985" cy="377762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B4781A7-039F-44B4-B973-A7434D4A6310}" type="datetimeFigureOut">
              <a:rPr lang="en-US" smtClean="0"/>
              <a:t>3/26/2019</a:t>
            </a:fld>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6A3E30BE-0C3C-4CCC-8265-0C95AA93E156}" type="slidenum">
              <a:rPr lang="en-US" smtClean="0"/>
              <a:t>‹#›</a:t>
            </a:fld>
            <a:endParaRPr lang="en-US"/>
          </a:p>
        </p:txBody>
      </p:sp>
    </p:spTree>
    <p:extLst>
      <p:ext uri="{BB962C8B-B14F-4D97-AF65-F5344CB8AC3E}">
        <p14:creationId xmlns:p14="http://schemas.microsoft.com/office/powerpoint/2010/main" val="32428522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942415" y="2074562"/>
            <a:ext cx="6591985"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942415" y="3581400"/>
            <a:ext cx="6591985"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B4781A7-039F-44B4-B973-A7434D4A6310}" type="datetimeFigureOut">
              <a:rPr lang="en-US" smtClean="0"/>
              <a:t>3/26/2019</a:t>
            </a:fld>
            <a:endParaRPr lang="en-US"/>
          </a:p>
        </p:txBody>
      </p:sp>
      <p:sp>
        <p:nvSpPr>
          <p:cNvPr id="5" name="Footer Placeholder 4"/>
          <p:cNvSpPr>
            <a:spLocks noGrp="1"/>
          </p:cNvSpPr>
          <p:nvPr>
            <p:ph type="ftr" sz="quarter" idx="11"/>
          </p:nvPr>
        </p:nvSpPr>
        <p:spPr/>
        <p:txBody>
          <a:bodyPr/>
          <a:lstStyle/>
          <a:p>
            <a:endParaRPr lang="en-US"/>
          </a:p>
        </p:txBody>
      </p:sp>
      <p:sp>
        <p:nvSpPr>
          <p:cNvPr id="11"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6A3E30BE-0C3C-4CCC-8265-0C95AA93E156}" type="slidenum">
              <a:rPr lang="en-US" smtClean="0"/>
              <a:t>‹#›</a:t>
            </a:fld>
            <a:endParaRPr lang="en-US"/>
          </a:p>
        </p:txBody>
      </p:sp>
    </p:spTree>
    <p:extLst>
      <p:ext uri="{BB962C8B-B14F-4D97-AF65-F5344CB8AC3E}">
        <p14:creationId xmlns:p14="http://schemas.microsoft.com/office/powerpoint/2010/main" val="37012646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942416" y="2136706"/>
            <a:ext cx="3197531" cy="376739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337307" y="2136706"/>
            <a:ext cx="3197093" cy="376739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DB4781A7-039F-44B4-B973-A7434D4A6310}" type="datetimeFigureOut">
              <a:rPr lang="en-US" smtClean="0"/>
              <a:t>3/26/2019</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0" name="Slide Number Placeholder 5"/>
          <p:cNvSpPr>
            <a:spLocks noGrp="1"/>
          </p:cNvSpPr>
          <p:nvPr>
            <p:ph type="sldNum" sz="quarter" idx="12"/>
          </p:nvPr>
        </p:nvSpPr>
        <p:spPr>
          <a:xfrm>
            <a:off x="511228" y="787783"/>
            <a:ext cx="584978" cy="365125"/>
          </a:xfrm>
        </p:spPr>
        <p:txBody>
          <a:bodyPr/>
          <a:lstStyle/>
          <a:p>
            <a:fld id="{6A3E30BE-0C3C-4CCC-8265-0C95AA93E156}" type="slidenum">
              <a:rPr lang="en-US" smtClean="0"/>
              <a:t>‹#›</a:t>
            </a:fld>
            <a:endParaRPr lang="en-US"/>
          </a:p>
        </p:txBody>
      </p:sp>
    </p:spTree>
    <p:extLst>
      <p:ext uri="{BB962C8B-B14F-4D97-AF65-F5344CB8AC3E}">
        <p14:creationId xmlns:p14="http://schemas.microsoft.com/office/powerpoint/2010/main" val="9707218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265352" y="2226626"/>
            <a:ext cx="2874596"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942415" y="2802888"/>
            <a:ext cx="3197532" cy="3105703"/>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6154" y="2223398"/>
            <a:ext cx="2873239"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333715" y="2799660"/>
            <a:ext cx="3195680" cy="3105703"/>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DB4781A7-039F-44B4-B973-A7434D4A6310}" type="datetimeFigureOut">
              <a:rPr lang="en-US" smtClean="0"/>
              <a:t>3/26/2019</a:t>
            </a:fld>
            <a:endParaRPr lang="en-US"/>
          </a:p>
        </p:txBody>
      </p:sp>
      <p:sp>
        <p:nvSpPr>
          <p:cNvPr id="8" name="Footer Placeholder 7"/>
          <p:cNvSpPr>
            <a:spLocks noGrp="1"/>
          </p:cNvSpPr>
          <p:nvPr>
            <p:ph type="ftr" sz="quarter" idx="11"/>
          </p:nvPr>
        </p:nvSpPr>
        <p:spPr/>
        <p:txBody>
          <a:bodyPr/>
          <a:lstStyle/>
          <a:p>
            <a:endParaRPr lang="en-US"/>
          </a:p>
        </p:txBody>
      </p:sp>
      <p:sp>
        <p:nvSpPr>
          <p:cNvPr id="11"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2" name="Slide Number Placeholder 5"/>
          <p:cNvSpPr>
            <a:spLocks noGrp="1"/>
          </p:cNvSpPr>
          <p:nvPr>
            <p:ph type="sldNum" sz="quarter" idx="12"/>
          </p:nvPr>
        </p:nvSpPr>
        <p:spPr>
          <a:xfrm>
            <a:off x="511228" y="787783"/>
            <a:ext cx="584978" cy="365125"/>
          </a:xfrm>
        </p:spPr>
        <p:txBody>
          <a:bodyPr/>
          <a:lstStyle/>
          <a:p>
            <a:fld id="{6A3E30BE-0C3C-4CCC-8265-0C95AA93E156}" type="slidenum">
              <a:rPr lang="en-US" smtClean="0"/>
              <a:t>‹#›</a:t>
            </a:fld>
            <a:endParaRPr lang="en-US"/>
          </a:p>
        </p:txBody>
      </p:sp>
    </p:spTree>
    <p:extLst>
      <p:ext uri="{BB962C8B-B14F-4D97-AF65-F5344CB8AC3E}">
        <p14:creationId xmlns:p14="http://schemas.microsoft.com/office/powerpoint/2010/main" val="12258144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945200" y="624110"/>
            <a:ext cx="6589200" cy="128089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DB4781A7-039F-44B4-B973-A7434D4A6310}" type="datetimeFigureOut">
              <a:rPr lang="en-US" smtClean="0"/>
              <a:t>3/26/2019</a:t>
            </a:fld>
            <a:endParaRPr lang="en-US"/>
          </a:p>
        </p:txBody>
      </p:sp>
      <p:sp>
        <p:nvSpPr>
          <p:cNvPr id="4" name="Footer Placeholder 3"/>
          <p:cNvSpPr>
            <a:spLocks noGrp="1"/>
          </p:cNvSpPr>
          <p:nvPr>
            <p:ph type="ftr" sz="quarter" idx="11"/>
          </p:nvPr>
        </p:nvSpPr>
        <p:spPr/>
        <p:txBody>
          <a:bodyPr/>
          <a:lstStyle/>
          <a:p>
            <a:endParaRPr lang="en-US"/>
          </a:p>
        </p:txBody>
      </p:sp>
      <p:sp>
        <p:nvSpPr>
          <p:cNvPr id="8"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6A3E30BE-0C3C-4CCC-8265-0C95AA93E156}" type="slidenum">
              <a:rPr lang="en-US" smtClean="0"/>
              <a:t>‹#›</a:t>
            </a:fld>
            <a:endParaRPr lang="en-US"/>
          </a:p>
        </p:txBody>
      </p:sp>
    </p:spTree>
    <p:extLst>
      <p:ext uri="{BB962C8B-B14F-4D97-AF65-F5344CB8AC3E}">
        <p14:creationId xmlns:p14="http://schemas.microsoft.com/office/powerpoint/2010/main" val="9953959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B4781A7-039F-44B4-B973-A7434D4A6310}" type="datetimeFigureOut">
              <a:rPr lang="en-US" smtClean="0"/>
              <a:t>3/26/2019</a:t>
            </a:fld>
            <a:endParaRPr lang="en-US"/>
          </a:p>
        </p:txBody>
      </p:sp>
      <p:sp>
        <p:nvSpPr>
          <p:cNvPr id="3" name="Footer Placeholder 2"/>
          <p:cNvSpPr>
            <a:spLocks noGrp="1"/>
          </p:cNvSpPr>
          <p:nvPr>
            <p:ph type="ftr" sz="quarter" idx="11"/>
          </p:nvPr>
        </p:nvSpPr>
        <p:spPr/>
        <p:txBody>
          <a:bodyPr/>
          <a:lstStyle/>
          <a:p>
            <a:endParaRPr lang="en-US"/>
          </a:p>
        </p:txBody>
      </p:sp>
      <p:sp>
        <p:nvSpPr>
          <p:cNvPr id="6"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6A3E30BE-0C3C-4CCC-8265-0C95AA93E156}" type="slidenum">
              <a:rPr lang="en-US" smtClean="0"/>
              <a:t>‹#›</a:t>
            </a:fld>
            <a:endParaRPr lang="en-US"/>
          </a:p>
        </p:txBody>
      </p:sp>
    </p:spTree>
    <p:extLst>
      <p:ext uri="{BB962C8B-B14F-4D97-AF65-F5344CB8AC3E}">
        <p14:creationId xmlns:p14="http://schemas.microsoft.com/office/powerpoint/2010/main" val="20857386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446088"/>
            <a:ext cx="2629584"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4743494" y="446089"/>
            <a:ext cx="3790906" cy="5414963"/>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942415" y="1598613"/>
            <a:ext cx="2629584"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B4781A7-039F-44B4-B973-A7434D4A6310}" type="datetimeFigureOut">
              <a:rPr lang="en-US" smtClean="0"/>
              <a:t>3/26/2019</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6A3E30BE-0C3C-4CCC-8265-0C95AA93E156}" type="slidenum">
              <a:rPr lang="en-US" smtClean="0"/>
              <a:t>‹#›</a:t>
            </a:fld>
            <a:endParaRPr lang="en-US"/>
          </a:p>
        </p:txBody>
      </p:sp>
    </p:spTree>
    <p:extLst>
      <p:ext uri="{BB962C8B-B14F-4D97-AF65-F5344CB8AC3E}">
        <p14:creationId xmlns:p14="http://schemas.microsoft.com/office/powerpoint/2010/main" val="12331769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4800600"/>
            <a:ext cx="6591985"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942415" y="634965"/>
            <a:ext cx="6591985"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942415" y="5367338"/>
            <a:ext cx="6591985"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B4781A7-039F-44B4-B973-A7434D4A6310}" type="datetimeFigureOut">
              <a:rPr lang="en-US" smtClean="0"/>
              <a:t>3/26/2019</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6A3E30BE-0C3C-4CCC-8265-0C95AA93E156}" type="slidenum">
              <a:rPr lang="en-US" smtClean="0"/>
              <a:t>‹#›</a:t>
            </a:fld>
            <a:endParaRPr lang="en-US"/>
          </a:p>
        </p:txBody>
      </p:sp>
    </p:spTree>
    <p:extLst>
      <p:ext uri="{BB962C8B-B14F-4D97-AF65-F5344CB8AC3E}">
        <p14:creationId xmlns:p14="http://schemas.microsoft.com/office/powerpoint/2010/main" val="30022246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609600"/>
            <a:ext cx="6591985"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B4781A7-039F-44B4-B973-A7434D4A6310}" type="datetimeFigureOut">
              <a:rPr lang="en-US" smtClean="0"/>
              <a:t>3/26/2019</a:t>
            </a:fld>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6A3E30BE-0C3C-4CCC-8265-0C95AA93E156}" type="slidenum">
              <a:rPr lang="en-US" smtClean="0"/>
              <a:t>‹#›</a:t>
            </a:fld>
            <a:endParaRPr lang="en-US"/>
          </a:p>
        </p:txBody>
      </p:sp>
    </p:spTree>
    <p:extLst>
      <p:ext uri="{BB962C8B-B14F-4D97-AF65-F5344CB8AC3E}">
        <p14:creationId xmlns:p14="http://schemas.microsoft.com/office/powerpoint/2010/main" val="15651944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2415972" y="3505200"/>
            <a:ext cx="5653888"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B4781A7-039F-44B4-B973-A7434D4A6310}" type="datetimeFigureOut">
              <a:rPr lang="en-US" smtClean="0"/>
              <a:t>3/26/2019</a:t>
            </a:fld>
            <a:endParaRPr lang="en-US"/>
          </a:p>
        </p:txBody>
      </p:sp>
      <p:sp>
        <p:nvSpPr>
          <p:cNvPr id="5" name="Footer Placeholder 4"/>
          <p:cNvSpPr>
            <a:spLocks noGrp="1"/>
          </p:cNvSpPr>
          <p:nvPr>
            <p:ph type="ftr" sz="quarter" idx="11"/>
          </p:nvPr>
        </p:nvSpPr>
        <p:spPr/>
        <p:txBody>
          <a:bodyPr/>
          <a:lstStyle/>
          <a:p>
            <a:endParaRPr lang="en-US"/>
          </a:p>
        </p:txBody>
      </p:sp>
      <p:sp>
        <p:nvSpPr>
          <p:cNvPr id="19"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6A3E30BE-0C3C-4CCC-8265-0C95AA93E156}" type="slidenum">
              <a:rPr lang="en-US" smtClean="0"/>
              <a:t>‹#›</a:t>
            </a:fld>
            <a:endParaRPr lang="en-US"/>
          </a:p>
        </p:txBody>
      </p:sp>
      <p:sp>
        <p:nvSpPr>
          <p:cNvPr id="14" name="TextBox 13"/>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51222043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942415" y="2438401"/>
            <a:ext cx="6591985"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DB4781A7-039F-44B4-B973-A7434D4A6310}" type="datetimeFigureOut">
              <a:rPr lang="en-US" smtClean="0"/>
              <a:t>3/26/2019</a:t>
            </a:fld>
            <a:endParaRPr lang="en-US"/>
          </a:p>
        </p:txBody>
      </p:sp>
      <p:sp>
        <p:nvSpPr>
          <p:cNvPr id="6" name="Footer Placeholder 5"/>
          <p:cNvSpPr>
            <a:spLocks noGrp="1"/>
          </p:cNvSpPr>
          <p:nvPr>
            <p:ph type="ftr" sz="quarter" idx="11"/>
          </p:nvPr>
        </p:nvSpPr>
        <p:spPr/>
        <p:txBody>
          <a:bodyPr/>
          <a:lstStyle/>
          <a:p>
            <a:endParaRPr lang="en-US"/>
          </a:p>
        </p:txBody>
      </p:sp>
      <p:sp>
        <p:nvSpPr>
          <p:cNvPr id="11"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6A3E30BE-0C3C-4CCC-8265-0C95AA93E156}" type="slidenum">
              <a:rPr lang="en-US" smtClean="0"/>
              <a:t>‹#›</a:t>
            </a:fld>
            <a:endParaRPr lang="en-US"/>
          </a:p>
        </p:txBody>
      </p:sp>
    </p:spTree>
    <p:extLst>
      <p:ext uri="{BB962C8B-B14F-4D97-AF65-F5344CB8AC3E}">
        <p14:creationId xmlns:p14="http://schemas.microsoft.com/office/powerpoint/2010/main" val="27363226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3"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1942415" y="4343400"/>
            <a:ext cx="6688292"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1942415" y="5181600"/>
            <a:ext cx="6688292"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DB4781A7-039F-44B4-B973-A7434D4A6310}" type="datetimeFigureOut">
              <a:rPr lang="en-US" smtClean="0"/>
              <a:t>3/26/2019</a:t>
            </a:fld>
            <a:endParaRPr lang="en-US"/>
          </a:p>
        </p:txBody>
      </p:sp>
      <p:sp>
        <p:nvSpPr>
          <p:cNvPr id="6" name="Footer Placeholder 5"/>
          <p:cNvSpPr>
            <a:spLocks noGrp="1"/>
          </p:cNvSpPr>
          <p:nvPr>
            <p:ph type="ftr" sz="quarter" idx="11"/>
          </p:nvPr>
        </p:nvSpPr>
        <p:spPr/>
        <p:txBody>
          <a:bodyPr/>
          <a:lstStyle/>
          <a:p>
            <a:endParaRPr lang="en-US"/>
          </a:p>
        </p:txBody>
      </p:sp>
      <p:sp>
        <p:nvSpPr>
          <p:cNvPr id="2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6A3E30BE-0C3C-4CCC-8265-0C95AA93E156}" type="slidenum">
              <a:rPr lang="en-US" smtClean="0"/>
              <a:t>‹#›</a:t>
            </a:fld>
            <a:endParaRPr lang="en-US"/>
          </a:p>
        </p:txBody>
      </p:sp>
      <p:sp>
        <p:nvSpPr>
          <p:cNvPr id="11" name="TextBox 10"/>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2" name="TextBox 11"/>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17405257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942416" y="627407"/>
            <a:ext cx="6591984"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1942415" y="4343400"/>
            <a:ext cx="6591985"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DB4781A7-039F-44B4-B973-A7434D4A6310}" type="datetimeFigureOut">
              <a:rPr lang="en-US" smtClean="0"/>
              <a:t>3/26/2019</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6A3E30BE-0C3C-4CCC-8265-0C95AA93E156}" type="slidenum">
              <a:rPr lang="en-US" smtClean="0"/>
              <a:t>‹#›</a:t>
            </a:fld>
            <a:endParaRPr lang="en-US"/>
          </a:p>
        </p:txBody>
      </p:sp>
    </p:spTree>
    <p:extLst>
      <p:ext uri="{BB962C8B-B14F-4D97-AF65-F5344CB8AC3E}">
        <p14:creationId xmlns:p14="http://schemas.microsoft.com/office/powerpoint/2010/main" val="37862396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B4781A7-039F-44B4-B973-A7434D4A6310}" type="datetimeFigureOut">
              <a:rPr lang="en-US" smtClean="0"/>
              <a:t>3/26/2019</a:t>
            </a:fld>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6A3E30BE-0C3C-4CCC-8265-0C95AA93E156}" type="slidenum">
              <a:rPr lang="en-US" smtClean="0"/>
              <a:t>‹#›</a:t>
            </a:fld>
            <a:endParaRPr lang="en-US"/>
          </a:p>
        </p:txBody>
      </p:sp>
    </p:spTree>
    <p:extLst>
      <p:ext uri="{BB962C8B-B14F-4D97-AF65-F5344CB8AC3E}">
        <p14:creationId xmlns:p14="http://schemas.microsoft.com/office/powerpoint/2010/main" val="18184542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78535" y="627406"/>
            <a:ext cx="1656132"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942416" y="627406"/>
            <a:ext cx="4716348" cy="528381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B4781A7-039F-44B4-B973-A7434D4A6310}" type="datetimeFigureOut">
              <a:rPr lang="en-US" smtClean="0"/>
              <a:t>3/26/2019</a:t>
            </a:fld>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6A3E30BE-0C3C-4CCC-8265-0C95AA93E156}" type="slidenum">
              <a:rPr lang="en-US" smtClean="0"/>
              <a:t>‹#›</a:t>
            </a:fld>
            <a:endParaRPr lang="en-US"/>
          </a:p>
        </p:txBody>
      </p:sp>
    </p:spTree>
    <p:extLst>
      <p:ext uri="{BB962C8B-B14F-4D97-AF65-F5344CB8AC3E}">
        <p14:creationId xmlns:p14="http://schemas.microsoft.com/office/powerpoint/2010/main" val="39279227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36" name="Group 35"/>
          <p:cNvGrpSpPr/>
          <p:nvPr/>
        </p:nvGrpSpPr>
        <p:grpSpPr>
          <a:xfrm>
            <a:off x="1" y="228600"/>
            <a:ext cx="1981200" cy="6638628"/>
            <a:chOff x="2487613" y="285750"/>
            <a:chExt cx="2428875" cy="5654676"/>
          </a:xfrm>
        </p:grpSpPr>
        <p:sp>
          <p:nvSpPr>
            <p:cNvPr id="37"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38"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39"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40"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41"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42"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43"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44"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45"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46"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47"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48"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49" name="Group 48"/>
          <p:cNvGrpSpPr/>
          <p:nvPr/>
        </p:nvGrpSpPr>
        <p:grpSpPr>
          <a:xfrm>
            <a:off x="20421" y="285"/>
            <a:ext cx="1952272" cy="6852968"/>
            <a:chOff x="6627813" y="195717"/>
            <a:chExt cx="1952625" cy="5678034"/>
          </a:xfrm>
        </p:grpSpPr>
        <p:sp>
          <p:nvSpPr>
            <p:cNvPr id="50" name="Freeform 27"/>
            <p:cNvSpPr/>
            <p:nvPr/>
          </p:nvSpPr>
          <p:spPr bwMode="auto">
            <a:xfrm>
              <a:off x="6627813" y="195717"/>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51"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52"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53"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54"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55"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56"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57"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58"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59"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60"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61"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62" name="Rectangle 61"/>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1945200" y="624110"/>
            <a:ext cx="6589200"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942415" y="2133600"/>
            <a:ext cx="6591985" cy="38862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772400" y="6135089"/>
            <a:ext cx="766380" cy="370171"/>
          </a:xfrm>
          <a:prstGeom prst="rect">
            <a:avLst/>
          </a:prstGeom>
        </p:spPr>
        <p:txBody>
          <a:bodyPr vert="horz" lIns="91440" tIns="45720" rIns="91440" bIns="45720" rtlCol="0" anchor="ctr"/>
          <a:lstStyle>
            <a:lvl1pPr algn="r">
              <a:defRPr sz="900">
                <a:solidFill>
                  <a:schemeClr val="tx1">
                    <a:tint val="75000"/>
                  </a:schemeClr>
                </a:solidFill>
              </a:defRPr>
            </a:lvl1pPr>
          </a:lstStyle>
          <a:p>
            <a:fld id="{DB4781A7-039F-44B4-B973-A7434D4A6310}" type="datetimeFigureOut">
              <a:rPr lang="en-US" smtClean="0"/>
              <a:t>3/26/2019</a:t>
            </a:fld>
            <a:endParaRPr lang="en-US"/>
          </a:p>
        </p:txBody>
      </p:sp>
      <p:sp>
        <p:nvSpPr>
          <p:cNvPr id="5" name="Footer Placeholder 4"/>
          <p:cNvSpPr>
            <a:spLocks noGrp="1"/>
          </p:cNvSpPr>
          <p:nvPr>
            <p:ph type="ftr" sz="quarter" idx="3"/>
          </p:nvPr>
        </p:nvSpPr>
        <p:spPr>
          <a:xfrm>
            <a:off x="1942415" y="6135809"/>
            <a:ext cx="5716488"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511228" y="787783"/>
            <a:ext cx="584978" cy="365125"/>
          </a:xfrm>
          <a:prstGeom prst="rect">
            <a:avLst/>
          </a:prstGeom>
        </p:spPr>
        <p:txBody>
          <a:bodyPr vert="horz" lIns="91440" tIns="45720" rIns="91440" bIns="45720" rtlCol="0" anchor="ctr"/>
          <a:lstStyle>
            <a:lvl1pPr algn="r">
              <a:defRPr sz="2000">
                <a:solidFill>
                  <a:srgbClr val="FEFFFF"/>
                </a:solidFill>
              </a:defRPr>
            </a:lvl1pPr>
          </a:lstStyle>
          <a:p>
            <a:fld id="{6A3E30BE-0C3C-4CCC-8265-0C95AA93E156}" type="slidenum">
              <a:rPr lang="en-US" smtClean="0"/>
              <a:t>‹#›</a:t>
            </a:fld>
            <a:endParaRPr lang="en-US"/>
          </a:p>
        </p:txBody>
      </p:sp>
    </p:spTree>
    <p:extLst>
      <p:ext uri="{BB962C8B-B14F-4D97-AF65-F5344CB8AC3E}">
        <p14:creationId xmlns:p14="http://schemas.microsoft.com/office/powerpoint/2010/main" val="3048008251"/>
      </p:ext>
    </p:extLst>
  </p:cSld>
  <p:clrMap bg1="lt1" tx1="dk1" bg2="lt2" tx2="dk2" accent1="accent1" accent2="accent2" accent3="accent3" accent4="accent4" accent5="accent5" accent6="accent6" hlink="hlink" folHlink="folHlink"/>
  <p:sldLayoutIdLst>
    <p:sldLayoutId id="2147483719" r:id="rId1"/>
    <p:sldLayoutId id="2147483720" r:id="rId2"/>
    <p:sldLayoutId id="2147483721" r:id="rId3"/>
    <p:sldLayoutId id="2147483722" r:id="rId4"/>
    <p:sldLayoutId id="2147483723" r:id="rId5"/>
    <p:sldLayoutId id="2147483724" r:id="rId6"/>
    <p:sldLayoutId id="2147483725" r:id="rId7"/>
    <p:sldLayoutId id="2147483726" r:id="rId8"/>
    <p:sldLayoutId id="2147483727" r:id="rId9"/>
    <p:sldLayoutId id="2147483728" r:id="rId10"/>
    <p:sldLayoutId id="2147483729" r:id="rId11"/>
    <p:sldLayoutId id="2147483730" r:id="rId12"/>
    <p:sldLayoutId id="2147483731" r:id="rId13"/>
    <p:sldLayoutId id="2147483732" r:id="rId14"/>
    <p:sldLayoutId id="2147483733" r:id="rId15"/>
    <p:sldLayoutId id="2147483734"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73968" y="2514601"/>
            <a:ext cx="6968900" cy="2262781"/>
          </a:xfrm>
        </p:spPr>
        <p:txBody>
          <a:bodyPr>
            <a:normAutofit fontScale="90000"/>
          </a:bodyPr>
          <a:lstStyle/>
          <a:p>
            <a:r>
              <a:rPr lang="en-US" dirty="0"/>
              <a:t> </a:t>
            </a:r>
            <a:r>
              <a:rPr lang="en-US" dirty="0" smtClean="0"/>
              <a:t>TWO NATION THEORY</a:t>
            </a:r>
            <a:r>
              <a:rPr lang="en-US" dirty="0"/>
              <a:t/>
            </a:r>
            <a:br>
              <a:rPr lang="en-US" dirty="0"/>
            </a:br>
            <a:endParaRPr lang="en-US" dirty="0"/>
          </a:p>
        </p:txBody>
      </p:sp>
      <p:sp>
        <p:nvSpPr>
          <p:cNvPr id="3" name="Subtitle 2"/>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338362958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Two Nation </a:t>
            </a:r>
            <a:r>
              <a:rPr lang="en-US" dirty="0" smtClean="0"/>
              <a:t>Theory</a:t>
            </a:r>
            <a:endParaRPr lang="en-US" dirty="0"/>
          </a:p>
        </p:txBody>
      </p:sp>
      <p:sp>
        <p:nvSpPr>
          <p:cNvPr id="3" name="Content Placeholder 2"/>
          <p:cNvSpPr>
            <a:spLocks noGrp="1"/>
          </p:cNvSpPr>
          <p:nvPr>
            <p:ph idx="1"/>
          </p:nvPr>
        </p:nvSpPr>
        <p:spPr/>
        <p:txBody>
          <a:bodyPr/>
          <a:lstStyle/>
          <a:p>
            <a:r>
              <a:rPr lang="en-US" dirty="0" smtClean="0"/>
              <a:t>In the historical perspective of the subcontinent Two nation theory means that despite living together in the same country, The Hindus and Muslims are two separate nations. </a:t>
            </a:r>
          </a:p>
          <a:p>
            <a:endParaRPr lang="en-US" dirty="0"/>
          </a:p>
          <a:p>
            <a:r>
              <a:rPr lang="en-US" dirty="0" smtClean="0"/>
              <a:t>Though the Muslims and the Hindus both have been living together for centuries, yet they could not merge with each other.</a:t>
            </a:r>
            <a:endParaRPr lang="en-US" dirty="0"/>
          </a:p>
        </p:txBody>
      </p:sp>
    </p:spTree>
    <p:extLst>
      <p:ext uri="{BB962C8B-B14F-4D97-AF65-F5344CB8AC3E}">
        <p14:creationId xmlns:p14="http://schemas.microsoft.com/office/powerpoint/2010/main" val="189763387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Beginning of two Nation Theory</a:t>
            </a:r>
            <a:r>
              <a:rPr lang="en-US" dirty="0"/>
              <a:t/>
            </a:r>
            <a:br>
              <a:rPr lang="en-US" dirty="0"/>
            </a:br>
            <a:endParaRPr lang="en-US" dirty="0"/>
          </a:p>
        </p:txBody>
      </p:sp>
      <p:sp>
        <p:nvSpPr>
          <p:cNvPr id="3" name="Content Placeholder 2"/>
          <p:cNvSpPr>
            <a:spLocks noGrp="1"/>
          </p:cNvSpPr>
          <p:nvPr>
            <p:ph idx="1"/>
          </p:nvPr>
        </p:nvSpPr>
        <p:spPr/>
        <p:txBody>
          <a:bodyPr/>
          <a:lstStyle/>
          <a:p>
            <a:r>
              <a:rPr lang="en-US" dirty="0" smtClean="0"/>
              <a:t>The </a:t>
            </a:r>
            <a:r>
              <a:rPr lang="en-US" dirty="0"/>
              <a:t>history of “TWO NATION THEORY” is as old as the history of man</a:t>
            </a:r>
            <a:r>
              <a:rPr lang="en-US" dirty="0" smtClean="0"/>
              <a:t>.</a:t>
            </a:r>
          </a:p>
          <a:p>
            <a:r>
              <a:rPr lang="en-US" dirty="0" smtClean="0"/>
              <a:t>According to the Holy Quran, the concept of one nation was produced from Adam.</a:t>
            </a:r>
          </a:p>
          <a:p>
            <a:r>
              <a:rPr lang="en-US" dirty="0" smtClean="0"/>
              <a:t>According to Islam There are only two nations in the world, “ Believers and Non Believers”</a:t>
            </a:r>
          </a:p>
        </p:txBody>
      </p:sp>
    </p:spTree>
    <p:extLst>
      <p:ext uri="{BB962C8B-B14F-4D97-AF65-F5344CB8AC3E}">
        <p14:creationId xmlns:p14="http://schemas.microsoft.com/office/powerpoint/2010/main" val="107088656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p:cNvSpPr/>
          <p:nvPr/>
        </p:nvSpPr>
        <p:spPr>
          <a:xfrm>
            <a:off x="3912434" y="3492707"/>
            <a:ext cx="1514006" cy="142406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Two Nation Theory</a:t>
            </a:r>
            <a:endParaRPr lang="en-US" dirty="0"/>
          </a:p>
        </p:txBody>
      </p:sp>
      <p:sp>
        <p:nvSpPr>
          <p:cNvPr id="7" name="Oval 6"/>
          <p:cNvSpPr/>
          <p:nvPr/>
        </p:nvSpPr>
        <p:spPr>
          <a:xfrm>
            <a:off x="5674508" y="5040756"/>
            <a:ext cx="1547369" cy="137503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t>Educational </a:t>
            </a:r>
            <a:r>
              <a:rPr lang="en-US" sz="1400" dirty="0" err="1" smtClean="0"/>
              <a:t>Difffrences</a:t>
            </a:r>
            <a:endParaRPr lang="en-US" sz="1400" dirty="0"/>
          </a:p>
        </p:txBody>
      </p:sp>
      <p:sp>
        <p:nvSpPr>
          <p:cNvPr id="10" name="Oval 9"/>
          <p:cNvSpPr/>
          <p:nvPr/>
        </p:nvSpPr>
        <p:spPr>
          <a:xfrm>
            <a:off x="6007670" y="3629649"/>
            <a:ext cx="1547369" cy="137503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t>Social </a:t>
            </a:r>
            <a:r>
              <a:rPr lang="en-US" sz="1400" dirty="0" err="1" smtClean="0"/>
              <a:t>Difffrences</a:t>
            </a:r>
            <a:endParaRPr lang="en-US" sz="1400" dirty="0"/>
          </a:p>
        </p:txBody>
      </p:sp>
      <p:sp>
        <p:nvSpPr>
          <p:cNvPr id="11" name="Oval 10"/>
          <p:cNvSpPr/>
          <p:nvPr/>
        </p:nvSpPr>
        <p:spPr>
          <a:xfrm>
            <a:off x="4025591" y="5370536"/>
            <a:ext cx="1547369" cy="137503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t>Economic </a:t>
            </a:r>
            <a:r>
              <a:rPr lang="en-US" sz="1400" dirty="0" err="1" smtClean="0"/>
              <a:t>Difffrences</a:t>
            </a:r>
            <a:endParaRPr lang="en-US" sz="1400" dirty="0"/>
          </a:p>
        </p:txBody>
      </p:sp>
      <p:sp>
        <p:nvSpPr>
          <p:cNvPr id="12" name="Oval 11"/>
          <p:cNvSpPr/>
          <p:nvPr/>
        </p:nvSpPr>
        <p:spPr>
          <a:xfrm>
            <a:off x="2365065" y="4905843"/>
            <a:ext cx="1547369" cy="137503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t>Political </a:t>
            </a:r>
            <a:r>
              <a:rPr lang="en-US" sz="1400" dirty="0" err="1" smtClean="0"/>
              <a:t>Difffrences</a:t>
            </a:r>
            <a:endParaRPr lang="en-US" sz="1400" dirty="0"/>
          </a:p>
        </p:txBody>
      </p:sp>
      <p:sp>
        <p:nvSpPr>
          <p:cNvPr id="13" name="Oval 12"/>
          <p:cNvSpPr/>
          <p:nvPr/>
        </p:nvSpPr>
        <p:spPr>
          <a:xfrm>
            <a:off x="1756137" y="3408856"/>
            <a:ext cx="1547369" cy="137503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00" dirty="0" smtClean="0"/>
              <a:t>Hindu Urdu Controversy</a:t>
            </a:r>
            <a:endParaRPr lang="en-US" sz="1300" dirty="0"/>
          </a:p>
        </p:txBody>
      </p:sp>
      <p:sp>
        <p:nvSpPr>
          <p:cNvPr id="14" name="Oval 13"/>
          <p:cNvSpPr/>
          <p:nvPr/>
        </p:nvSpPr>
        <p:spPr>
          <a:xfrm>
            <a:off x="2185636" y="2012362"/>
            <a:ext cx="1547369" cy="137503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00" dirty="0" smtClean="0"/>
              <a:t>Partition of </a:t>
            </a:r>
            <a:r>
              <a:rPr lang="en-US" sz="1300" dirty="0" err="1" smtClean="0"/>
              <a:t>Bangal</a:t>
            </a:r>
            <a:endParaRPr lang="en-US" sz="1300" dirty="0"/>
          </a:p>
        </p:txBody>
      </p:sp>
      <p:sp>
        <p:nvSpPr>
          <p:cNvPr id="15" name="Oval 14"/>
          <p:cNvSpPr/>
          <p:nvPr/>
        </p:nvSpPr>
        <p:spPr>
          <a:xfrm>
            <a:off x="3877970" y="1772523"/>
            <a:ext cx="1547369" cy="137503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00" dirty="0" smtClean="0"/>
              <a:t>Religious Differences</a:t>
            </a:r>
            <a:endParaRPr lang="en-US" sz="1300" dirty="0"/>
          </a:p>
        </p:txBody>
      </p:sp>
      <p:sp>
        <p:nvSpPr>
          <p:cNvPr id="16" name="Oval 15"/>
          <p:cNvSpPr/>
          <p:nvPr/>
        </p:nvSpPr>
        <p:spPr>
          <a:xfrm>
            <a:off x="5722860" y="2088942"/>
            <a:ext cx="1547369" cy="137503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t>Cultural </a:t>
            </a:r>
            <a:r>
              <a:rPr lang="en-US" sz="1400" dirty="0" err="1" smtClean="0"/>
              <a:t>Difffrences</a:t>
            </a:r>
            <a:endParaRPr lang="en-US" sz="1400" dirty="0"/>
          </a:p>
        </p:txBody>
      </p:sp>
      <p:cxnSp>
        <p:nvCxnSpPr>
          <p:cNvPr id="18" name="Straight Connector 17"/>
          <p:cNvCxnSpPr>
            <a:stCxn id="4" idx="7"/>
            <a:endCxn id="16" idx="3"/>
          </p:cNvCxnSpPr>
          <p:nvPr/>
        </p:nvCxnSpPr>
        <p:spPr>
          <a:xfrm flipV="1">
            <a:off x="5204719" y="3262608"/>
            <a:ext cx="744748" cy="438649"/>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flipV="1">
            <a:off x="3659884" y="4686518"/>
            <a:ext cx="744748" cy="438649"/>
          </a:xfrm>
          <a:prstGeom prst="line">
            <a:avLst/>
          </a:prstGeom>
        </p:spPr>
        <p:style>
          <a:lnRef idx="1">
            <a:schemeClr val="accent1"/>
          </a:lnRef>
          <a:fillRef idx="0">
            <a:schemeClr val="accent1"/>
          </a:fillRef>
          <a:effectRef idx="0">
            <a:schemeClr val="accent1"/>
          </a:effectRef>
          <a:fontRef idx="minor">
            <a:schemeClr val="tx1"/>
          </a:fontRef>
        </p:style>
      </p:cxnSp>
      <p:cxnSp>
        <p:nvCxnSpPr>
          <p:cNvPr id="21" name="Straight Connector 20"/>
          <p:cNvCxnSpPr>
            <a:stCxn id="4" idx="6"/>
          </p:cNvCxnSpPr>
          <p:nvPr/>
        </p:nvCxnSpPr>
        <p:spPr>
          <a:xfrm flipV="1">
            <a:off x="5426440" y="4204740"/>
            <a:ext cx="581230" cy="1"/>
          </a:xfrm>
          <a:prstGeom prst="line">
            <a:avLst/>
          </a:prstGeom>
        </p:spPr>
        <p:style>
          <a:lnRef idx="1">
            <a:schemeClr val="dk1"/>
          </a:lnRef>
          <a:fillRef idx="0">
            <a:schemeClr val="dk1"/>
          </a:fillRef>
          <a:effectRef idx="0">
            <a:schemeClr val="dk1"/>
          </a:effectRef>
          <a:fontRef idx="minor">
            <a:schemeClr val="tx1"/>
          </a:fontRef>
        </p:style>
      </p:cxnSp>
      <p:cxnSp>
        <p:nvCxnSpPr>
          <p:cNvPr id="23" name="Straight Connector 22"/>
          <p:cNvCxnSpPr>
            <a:stCxn id="4" idx="5"/>
            <a:endCxn id="7" idx="1"/>
          </p:cNvCxnSpPr>
          <p:nvPr/>
        </p:nvCxnSpPr>
        <p:spPr>
          <a:xfrm>
            <a:off x="5204719" y="4708224"/>
            <a:ext cx="696396" cy="533901"/>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Straight Connector 26"/>
          <p:cNvCxnSpPr>
            <a:stCxn id="4" idx="0"/>
          </p:cNvCxnSpPr>
          <p:nvPr/>
        </p:nvCxnSpPr>
        <p:spPr>
          <a:xfrm flipV="1">
            <a:off x="4669437" y="3147558"/>
            <a:ext cx="0" cy="345149"/>
          </a:xfrm>
          <a:prstGeom prst="line">
            <a:avLst/>
          </a:prstGeom>
        </p:spPr>
        <p:style>
          <a:lnRef idx="1">
            <a:schemeClr val="accent1"/>
          </a:lnRef>
          <a:fillRef idx="0">
            <a:schemeClr val="accent1"/>
          </a:fillRef>
          <a:effectRef idx="0">
            <a:schemeClr val="accent1"/>
          </a:effectRef>
          <a:fontRef idx="minor">
            <a:schemeClr val="tx1"/>
          </a:fontRef>
        </p:style>
      </p:cxnSp>
      <p:cxnSp>
        <p:nvCxnSpPr>
          <p:cNvPr id="29" name="Straight Connector 28"/>
          <p:cNvCxnSpPr>
            <a:stCxn id="4" idx="1"/>
          </p:cNvCxnSpPr>
          <p:nvPr/>
        </p:nvCxnSpPr>
        <p:spPr>
          <a:xfrm flipH="1" flipV="1">
            <a:off x="3177001" y="3091152"/>
            <a:ext cx="957154" cy="610105"/>
          </a:xfrm>
          <a:prstGeom prst="line">
            <a:avLst/>
          </a:prstGeom>
        </p:spPr>
        <p:style>
          <a:lnRef idx="1">
            <a:schemeClr val="accent1"/>
          </a:lnRef>
          <a:fillRef idx="0">
            <a:schemeClr val="accent1"/>
          </a:fillRef>
          <a:effectRef idx="0">
            <a:schemeClr val="accent1"/>
          </a:effectRef>
          <a:fontRef idx="minor">
            <a:schemeClr val="tx1"/>
          </a:fontRef>
        </p:style>
      </p:cxnSp>
      <p:cxnSp>
        <p:nvCxnSpPr>
          <p:cNvPr id="32" name="Straight Connector 31"/>
          <p:cNvCxnSpPr>
            <a:stCxn id="4" idx="2"/>
          </p:cNvCxnSpPr>
          <p:nvPr/>
        </p:nvCxnSpPr>
        <p:spPr>
          <a:xfrm flipH="1" flipV="1">
            <a:off x="3177001" y="4204740"/>
            <a:ext cx="735433" cy="1"/>
          </a:xfrm>
          <a:prstGeom prst="line">
            <a:avLst/>
          </a:prstGeom>
        </p:spPr>
        <p:style>
          <a:lnRef idx="1">
            <a:schemeClr val="accent1"/>
          </a:lnRef>
          <a:fillRef idx="0">
            <a:schemeClr val="accent1"/>
          </a:fillRef>
          <a:effectRef idx="0">
            <a:schemeClr val="accent1"/>
          </a:effectRef>
          <a:fontRef idx="minor">
            <a:schemeClr val="tx1"/>
          </a:fontRef>
        </p:style>
      </p:cxnSp>
      <p:cxnSp>
        <p:nvCxnSpPr>
          <p:cNvPr id="37" name="Straight Connector 36"/>
          <p:cNvCxnSpPr>
            <a:stCxn id="4" idx="4"/>
          </p:cNvCxnSpPr>
          <p:nvPr/>
        </p:nvCxnSpPr>
        <p:spPr>
          <a:xfrm>
            <a:off x="4669437" y="4916774"/>
            <a:ext cx="0" cy="434715"/>
          </a:xfrm>
          <a:prstGeom prst="line">
            <a:avLst/>
          </a:prstGeom>
        </p:spPr>
        <p:style>
          <a:lnRef idx="1">
            <a:schemeClr val="accent1"/>
          </a:lnRef>
          <a:fillRef idx="0">
            <a:schemeClr val="accent1"/>
          </a:fillRef>
          <a:effectRef idx="0">
            <a:schemeClr val="accent1"/>
          </a:effectRef>
          <a:fontRef idx="minor">
            <a:schemeClr val="tx1"/>
          </a:fontRef>
        </p:style>
      </p:cxnSp>
      <p:sp>
        <p:nvSpPr>
          <p:cNvPr id="38" name="Title 1"/>
          <p:cNvSpPr>
            <a:spLocks noGrp="1"/>
          </p:cNvSpPr>
          <p:nvPr>
            <p:ph type="title"/>
          </p:nvPr>
        </p:nvSpPr>
        <p:spPr>
          <a:xfrm>
            <a:off x="1484027" y="624110"/>
            <a:ext cx="7050374" cy="982741"/>
          </a:xfrm>
        </p:spPr>
        <p:txBody>
          <a:bodyPr>
            <a:normAutofit fontScale="90000"/>
          </a:bodyPr>
          <a:lstStyle/>
          <a:p>
            <a:r>
              <a:rPr lang="en-US" dirty="0" smtClean="0"/>
              <a:t>Factors Behind Two Nation Theory</a:t>
            </a:r>
            <a:endParaRPr lang="en-US" dirty="0"/>
          </a:p>
        </p:txBody>
      </p:sp>
    </p:spTree>
    <p:extLst>
      <p:ext uri="{BB962C8B-B14F-4D97-AF65-F5344CB8AC3E}">
        <p14:creationId xmlns:p14="http://schemas.microsoft.com/office/powerpoint/2010/main" val="131836389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Evolution of Two Nation Theory in India</a:t>
            </a:r>
            <a:endParaRPr lang="en-US" dirty="0"/>
          </a:p>
        </p:txBody>
      </p:sp>
      <p:sp>
        <p:nvSpPr>
          <p:cNvPr id="3" name="Content Placeholder 2"/>
          <p:cNvSpPr>
            <a:spLocks noGrp="1"/>
          </p:cNvSpPr>
          <p:nvPr>
            <p:ph idx="1"/>
          </p:nvPr>
        </p:nvSpPr>
        <p:spPr/>
        <p:txBody>
          <a:bodyPr/>
          <a:lstStyle/>
          <a:p>
            <a:r>
              <a:rPr lang="en-US" dirty="0" smtClean="0"/>
              <a:t>Quaid-e-</a:t>
            </a:r>
            <a:r>
              <a:rPr lang="en-US" dirty="0" err="1" smtClean="0"/>
              <a:t>Azam</a:t>
            </a:r>
            <a:r>
              <a:rPr lang="en-US" dirty="0" smtClean="0"/>
              <a:t> said,</a:t>
            </a:r>
          </a:p>
          <a:p>
            <a:r>
              <a:rPr lang="en-US" dirty="0" smtClean="0"/>
              <a:t>“Pakistan was created on the very first day when first	 Hindu accepted Islam in India”</a:t>
            </a:r>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a:p>
        </p:txBody>
      </p:sp>
    </p:spTree>
    <p:extLst>
      <p:ext uri="{BB962C8B-B14F-4D97-AF65-F5344CB8AC3E}">
        <p14:creationId xmlns:p14="http://schemas.microsoft.com/office/powerpoint/2010/main" val="372028844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Syed Ahmad Khan</a:t>
            </a:r>
            <a:br>
              <a:rPr lang="en-US" dirty="0"/>
            </a:br>
            <a:endParaRPr lang="en-US" dirty="0"/>
          </a:p>
        </p:txBody>
      </p:sp>
      <p:sp>
        <p:nvSpPr>
          <p:cNvPr id="3" name="Content Placeholder 2"/>
          <p:cNvSpPr>
            <a:spLocks noGrp="1"/>
          </p:cNvSpPr>
          <p:nvPr>
            <p:ph idx="1"/>
          </p:nvPr>
        </p:nvSpPr>
        <p:spPr/>
        <p:txBody>
          <a:bodyPr/>
          <a:lstStyle/>
          <a:p>
            <a:r>
              <a:rPr lang="en-US" dirty="0"/>
              <a:t> In 1867“Hindi-Urdu conflict is the starting of the space of separation b/w Hindus and Muslims which will gradually increase and a day will come when both the nations will separate from other after </a:t>
            </a:r>
            <a:r>
              <a:rPr lang="en-US" dirty="0" smtClean="0"/>
              <a:t>division</a:t>
            </a:r>
          </a:p>
          <a:p>
            <a:endParaRPr lang="en-US" dirty="0"/>
          </a:p>
        </p:txBody>
      </p:sp>
    </p:spTree>
    <p:extLst>
      <p:ext uri="{BB962C8B-B14F-4D97-AF65-F5344CB8AC3E}">
        <p14:creationId xmlns:p14="http://schemas.microsoft.com/office/powerpoint/2010/main" val="269429798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Allama</a:t>
            </a:r>
            <a:r>
              <a:rPr lang="en-US" dirty="0"/>
              <a:t> Iqbal</a:t>
            </a:r>
            <a:br>
              <a:rPr lang="en-US" dirty="0"/>
            </a:br>
            <a:endParaRPr lang="en-US" dirty="0"/>
          </a:p>
        </p:txBody>
      </p:sp>
      <p:sp>
        <p:nvSpPr>
          <p:cNvPr id="3" name="Content Placeholder 2"/>
          <p:cNvSpPr>
            <a:spLocks noGrp="1"/>
          </p:cNvSpPr>
          <p:nvPr>
            <p:ph idx="1"/>
          </p:nvPr>
        </p:nvSpPr>
        <p:spPr/>
        <p:txBody>
          <a:bodyPr/>
          <a:lstStyle/>
          <a:p>
            <a:pPr marL="0" indent="0">
              <a:buNone/>
            </a:pPr>
            <a:r>
              <a:rPr lang="en-US" dirty="0"/>
              <a:t/>
            </a:r>
            <a:br>
              <a:rPr lang="en-US" dirty="0"/>
            </a:br>
            <a:r>
              <a:rPr lang="en-US" dirty="0"/>
              <a:t>29December1930“Hindus and Muslims are two separate nations. They have no common value. Muslims have kept their separate status in India for the last one thousand years. There is a prominent difference b/w the independence ideologies of two nations</a:t>
            </a:r>
            <a:r>
              <a:rPr lang="en-US" dirty="0" smtClean="0"/>
              <a:t>.</a:t>
            </a:r>
            <a:endParaRPr lang="en-US" dirty="0"/>
          </a:p>
        </p:txBody>
      </p:sp>
    </p:spTree>
    <p:extLst>
      <p:ext uri="{BB962C8B-B14F-4D97-AF65-F5344CB8AC3E}">
        <p14:creationId xmlns:p14="http://schemas.microsoft.com/office/powerpoint/2010/main" val="340321208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Allama</a:t>
            </a:r>
            <a:r>
              <a:rPr lang="en-US" dirty="0"/>
              <a:t> Muhammad Iqbal</a:t>
            </a:r>
            <a:br>
              <a:rPr lang="en-US" dirty="0"/>
            </a:br>
            <a:endParaRPr lang="en-US" dirty="0"/>
          </a:p>
        </p:txBody>
      </p:sp>
      <p:sp>
        <p:nvSpPr>
          <p:cNvPr id="3" name="Content Placeholder 2"/>
          <p:cNvSpPr>
            <a:spLocks noGrp="1"/>
          </p:cNvSpPr>
          <p:nvPr>
            <p:ph idx="1"/>
          </p:nvPr>
        </p:nvSpPr>
        <p:spPr/>
        <p:txBody>
          <a:bodyPr>
            <a:normAutofit/>
          </a:bodyPr>
          <a:lstStyle/>
          <a:p>
            <a:r>
              <a:rPr lang="en-US" dirty="0"/>
              <a:t>India is a continent of human beings belonging to different languages and professing different religions. To base a constitution on the conception of homogeneous India is to prepare her for civil war. I, therefore, demand formation of a consolidated Muslim state in the best interest of Muslims of India and Islam. The formation of a consolidated Muslim North – West Indian state appears to be the final destiny of the Muslims, at least of North West India.”</a:t>
            </a:r>
            <a:br>
              <a:rPr lang="en-US" dirty="0"/>
            </a:br>
            <a:endParaRPr lang="en-US" dirty="0"/>
          </a:p>
        </p:txBody>
      </p:sp>
    </p:spTree>
    <p:extLst>
      <p:ext uri="{BB962C8B-B14F-4D97-AF65-F5344CB8AC3E}">
        <p14:creationId xmlns:p14="http://schemas.microsoft.com/office/powerpoint/2010/main" val="259901721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The Presidential Address at Allahabad 1930</a:t>
            </a:r>
            <a:r>
              <a:rPr lang="en-US" dirty="0"/>
              <a:t/>
            </a:r>
            <a:br>
              <a:rPr lang="en-US" dirty="0"/>
            </a:br>
            <a:endParaRPr lang="en-US" dirty="0"/>
          </a:p>
        </p:txBody>
      </p:sp>
      <p:sp>
        <p:nvSpPr>
          <p:cNvPr id="3" name="Content Placeholder 2"/>
          <p:cNvSpPr>
            <a:spLocks noGrp="1"/>
          </p:cNvSpPr>
          <p:nvPr>
            <p:ph idx="1"/>
          </p:nvPr>
        </p:nvSpPr>
        <p:spPr/>
        <p:txBody>
          <a:bodyPr/>
          <a:lstStyle/>
          <a:p>
            <a:r>
              <a:rPr lang="en-US" dirty="0" smtClean="0"/>
              <a:t>“</a:t>
            </a:r>
            <a:r>
              <a:rPr lang="en-US" dirty="0"/>
              <a:t>I would like to see Punjab, North West Frontier Province, Sindh and </a:t>
            </a:r>
            <a:r>
              <a:rPr lang="en-US" dirty="0" err="1"/>
              <a:t>Balochistan</a:t>
            </a:r>
            <a:r>
              <a:rPr lang="en-US" dirty="0"/>
              <a:t> amalgamated into a single state. Self </a:t>
            </a:r>
            <a:r>
              <a:rPr lang="en-US" dirty="0" err="1"/>
              <a:t>govt</a:t>
            </a:r>
            <a:r>
              <a:rPr lang="en-US" dirty="0"/>
              <a:t> within the British Empire or without the British Empire, the formation of a consolidated North West Indian Muslim state seems to me to be the final destiny of the Muslims at least “North West India”</a:t>
            </a:r>
          </a:p>
        </p:txBody>
      </p:sp>
    </p:spTree>
    <p:extLst>
      <p:ext uri="{BB962C8B-B14F-4D97-AF65-F5344CB8AC3E}">
        <p14:creationId xmlns:p14="http://schemas.microsoft.com/office/powerpoint/2010/main" val="186070307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Chaudhry </a:t>
            </a:r>
            <a:r>
              <a:rPr lang="en-US" dirty="0" err="1"/>
              <a:t>Rahmat</a:t>
            </a:r>
            <a:r>
              <a:rPr lang="en-US" dirty="0"/>
              <a:t> Ali</a:t>
            </a:r>
            <a:br>
              <a:rPr lang="en-US" dirty="0"/>
            </a:br>
            <a:endParaRPr lang="en-US" dirty="0"/>
          </a:p>
        </p:txBody>
      </p:sp>
      <p:sp>
        <p:nvSpPr>
          <p:cNvPr id="3" name="Content Placeholder 2"/>
          <p:cNvSpPr>
            <a:spLocks noGrp="1"/>
          </p:cNvSpPr>
          <p:nvPr>
            <p:ph idx="1"/>
          </p:nvPr>
        </p:nvSpPr>
        <p:spPr/>
        <p:txBody>
          <a:bodyPr/>
          <a:lstStyle/>
          <a:p>
            <a:r>
              <a:rPr lang="en-US" dirty="0" smtClean="0"/>
              <a:t>“</a:t>
            </a:r>
            <a:r>
              <a:rPr lang="en-US" dirty="0"/>
              <a:t>There are many nations living in the subcontinent. Among them Hindu and Muslims are two big nations. Which could not join with each other even after living together for many centuries</a:t>
            </a:r>
            <a:r>
              <a:rPr lang="en-US" dirty="0" smtClean="0"/>
              <a:t>.”</a:t>
            </a:r>
            <a:endParaRPr lang="en-US" dirty="0"/>
          </a:p>
        </p:txBody>
      </p:sp>
    </p:spTree>
    <p:extLst>
      <p:ext uri="{BB962C8B-B14F-4D97-AF65-F5344CB8AC3E}">
        <p14:creationId xmlns:p14="http://schemas.microsoft.com/office/powerpoint/2010/main" val="42215479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Quaid-e-</a:t>
            </a:r>
            <a:r>
              <a:rPr lang="en-US" b="1" dirty="0" err="1" smtClean="0"/>
              <a:t>azam</a:t>
            </a:r>
            <a:r>
              <a:rPr lang="en-US" dirty="0"/>
              <a:t/>
            </a:r>
            <a:br>
              <a:rPr lang="en-US" dirty="0"/>
            </a:br>
            <a:endParaRPr lang="en-US" dirty="0"/>
          </a:p>
        </p:txBody>
      </p:sp>
      <p:sp>
        <p:nvSpPr>
          <p:cNvPr id="3" name="Content Placeholder 2"/>
          <p:cNvSpPr>
            <a:spLocks noGrp="1"/>
          </p:cNvSpPr>
          <p:nvPr>
            <p:ph idx="1"/>
          </p:nvPr>
        </p:nvSpPr>
        <p:spPr/>
        <p:txBody>
          <a:bodyPr>
            <a:normAutofit lnSpcReduction="10000"/>
          </a:bodyPr>
          <a:lstStyle/>
          <a:p>
            <a:r>
              <a:rPr lang="en-US" dirty="0"/>
              <a:t>The Quid-e-</a:t>
            </a:r>
            <a:r>
              <a:rPr lang="en-US" dirty="0" err="1"/>
              <a:t>Azam</a:t>
            </a:r>
            <a:r>
              <a:rPr lang="en-US" dirty="0"/>
              <a:t> , founder of Pakistan , in his address of 22nd March 1940 at the 27th annual meeting of Muslim League said</a:t>
            </a:r>
            <a:r>
              <a:rPr lang="en-US" dirty="0" smtClean="0"/>
              <a:t>:</a:t>
            </a:r>
          </a:p>
          <a:p>
            <a:endParaRPr lang="en-US" dirty="0"/>
          </a:p>
          <a:p>
            <a:r>
              <a:rPr lang="en-US" dirty="0" smtClean="0"/>
              <a:t>The </a:t>
            </a:r>
            <a:r>
              <a:rPr lang="en-US" dirty="0"/>
              <a:t>problem of India is not sectarian but international. Islam and Hinduism are two different collective systems. It is merely a dream to make one nation by yoking Muslims and Hindus together. Muslims are one nation and in certain parts of the country are in majority. It is necessary for their spiritual, social, political and economical progress that they should be given those areas where they are population wise in majority.”</a:t>
            </a:r>
          </a:p>
        </p:txBody>
      </p:sp>
    </p:spTree>
    <p:extLst>
      <p:ext uri="{BB962C8B-B14F-4D97-AF65-F5344CB8AC3E}">
        <p14:creationId xmlns:p14="http://schemas.microsoft.com/office/powerpoint/2010/main" val="41361812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Resolution Of Pakistan:</a:t>
            </a:r>
            <a:r>
              <a:rPr lang="en-US" dirty="0"/>
              <a:t/>
            </a:r>
            <a:br>
              <a:rPr lang="en-US" dirty="0"/>
            </a:br>
            <a:endParaRPr lang="en-US" dirty="0"/>
          </a:p>
        </p:txBody>
      </p:sp>
      <p:sp>
        <p:nvSpPr>
          <p:cNvPr id="3" name="Content Placeholder 2"/>
          <p:cNvSpPr>
            <a:spLocks noGrp="1"/>
          </p:cNvSpPr>
          <p:nvPr>
            <p:ph idx="1"/>
          </p:nvPr>
        </p:nvSpPr>
        <p:spPr/>
        <p:txBody>
          <a:bodyPr/>
          <a:lstStyle/>
          <a:p>
            <a:r>
              <a:rPr lang="en-US" dirty="0" smtClean="0"/>
              <a:t>At </a:t>
            </a:r>
            <a:r>
              <a:rPr lang="en-US" dirty="0"/>
              <a:t>last on March 23,1940 in annual meeting of Muslim League in Lahore </a:t>
            </a:r>
            <a:r>
              <a:rPr lang="en-US" dirty="0" err="1"/>
              <a:t>Molvi</a:t>
            </a:r>
            <a:r>
              <a:rPr lang="en-US" dirty="0"/>
              <a:t> </a:t>
            </a:r>
            <a:r>
              <a:rPr lang="en-US" dirty="0" err="1"/>
              <a:t>Fazal</a:t>
            </a:r>
            <a:r>
              <a:rPr lang="en-US" dirty="0"/>
              <a:t> </a:t>
            </a:r>
            <a:r>
              <a:rPr lang="en-US" dirty="0" err="1"/>
              <a:t>Ul</a:t>
            </a:r>
            <a:r>
              <a:rPr lang="en-US" dirty="0"/>
              <a:t> </a:t>
            </a:r>
            <a:r>
              <a:rPr lang="en-US" dirty="0" err="1"/>
              <a:t>Haq</a:t>
            </a:r>
            <a:r>
              <a:rPr lang="en-US" dirty="0"/>
              <a:t> presented the resolution for the separate homeland</a:t>
            </a:r>
            <a:r>
              <a:rPr lang="en-US" dirty="0" smtClean="0"/>
              <a:t>. </a:t>
            </a:r>
            <a:r>
              <a:rPr lang="en-US" smtClean="0"/>
              <a:t>This </a:t>
            </a:r>
            <a:r>
              <a:rPr lang="en-US" dirty="0"/>
              <a:t>theory at last became fruitful in 1947.</a:t>
            </a:r>
          </a:p>
        </p:txBody>
      </p:sp>
    </p:spTree>
    <p:extLst>
      <p:ext uri="{BB962C8B-B14F-4D97-AF65-F5344CB8AC3E}">
        <p14:creationId xmlns:p14="http://schemas.microsoft.com/office/powerpoint/2010/main" val="34576766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38649" y="624110"/>
            <a:ext cx="6795752" cy="1509490"/>
          </a:xfrm>
        </p:spPr>
        <p:txBody>
          <a:bodyPr>
            <a:normAutofit fontScale="90000"/>
          </a:bodyPr>
          <a:lstStyle/>
          <a:p>
            <a:r>
              <a:rPr lang="en-US" b="1" dirty="0"/>
              <a:t>Aim And Objectives Of </a:t>
            </a:r>
            <a:r>
              <a:rPr lang="en-US" b="1" dirty="0" smtClean="0"/>
              <a:t>Two Nation Theory and The </a:t>
            </a:r>
            <a:r>
              <a:rPr lang="en-US" b="1" dirty="0"/>
              <a:t>Establishment Of Pakistan</a:t>
            </a:r>
            <a:endParaRPr lang="en-US" dirty="0"/>
          </a:p>
        </p:txBody>
      </p:sp>
      <p:sp>
        <p:nvSpPr>
          <p:cNvPr id="3" name="Content Placeholder 2"/>
          <p:cNvSpPr>
            <a:spLocks noGrp="1"/>
          </p:cNvSpPr>
          <p:nvPr>
            <p:ph idx="1"/>
          </p:nvPr>
        </p:nvSpPr>
        <p:spPr>
          <a:xfrm>
            <a:off x="1568928" y="2442692"/>
            <a:ext cx="6591985" cy="3932349"/>
          </a:xfrm>
        </p:spPr>
        <p:txBody>
          <a:bodyPr>
            <a:normAutofit fontScale="85000" lnSpcReduction="20000"/>
          </a:bodyPr>
          <a:lstStyle/>
          <a:p>
            <a:endParaRPr lang="en-US" sz="1900" dirty="0" smtClean="0"/>
          </a:p>
          <a:p>
            <a:r>
              <a:rPr lang="en-US" sz="1900" dirty="0" smtClean="0"/>
              <a:t>Enforcement </a:t>
            </a:r>
            <a:r>
              <a:rPr lang="en-US" sz="1900" dirty="0"/>
              <a:t>of the sovereignty of </a:t>
            </a:r>
            <a:r>
              <a:rPr lang="en-US" sz="1900" dirty="0" smtClean="0"/>
              <a:t>Allah</a:t>
            </a:r>
            <a:r>
              <a:rPr lang="en-US" sz="1900" dirty="0" smtClean="0"/>
              <a:t>.</a:t>
            </a:r>
          </a:p>
          <a:p>
            <a:r>
              <a:rPr lang="en-US" sz="1900" dirty="0" smtClean="0"/>
              <a:t>Right of Self Determination ( Muslims demanded separate electorate in 1906 and this right was awarded to the Muslims in 1909’s Minto Morley reforms.</a:t>
            </a:r>
            <a:endParaRPr lang="en-US" sz="1900" dirty="0" smtClean="0"/>
          </a:p>
          <a:p>
            <a:r>
              <a:rPr lang="en-US" sz="1900" dirty="0" smtClean="0"/>
              <a:t>Revival </a:t>
            </a:r>
            <a:r>
              <a:rPr lang="en-US" sz="1900" dirty="0"/>
              <a:t>of </a:t>
            </a:r>
            <a:r>
              <a:rPr lang="en-US" sz="1900" dirty="0"/>
              <a:t>M</a:t>
            </a:r>
            <a:r>
              <a:rPr lang="en-US" sz="1900" dirty="0" smtClean="0"/>
              <a:t>uslim </a:t>
            </a:r>
            <a:r>
              <a:rPr lang="en-US" sz="1900" dirty="0"/>
              <a:t>image and </a:t>
            </a:r>
            <a:r>
              <a:rPr lang="en-US" sz="1900" dirty="0" smtClean="0"/>
              <a:t>identity </a:t>
            </a:r>
            <a:endParaRPr lang="en-US" sz="1900" dirty="0" smtClean="0"/>
          </a:p>
          <a:p>
            <a:r>
              <a:rPr lang="en-US" sz="1900" dirty="0" smtClean="0"/>
              <a:t>Protection </a:t>
            </a:r>
            <a:r>
              <a:rPr lang="en-US" sz="1900" dirty="0"/>
              <a:t>of </a:t>
            </a:r>
            <a:r>
              <a:rPr lang="en-US" sz="1900" dirty="0"/>
              <a:t>M</a:t>
            </a:r>
            <a:r>
              <a:rPr lang="en-US" sz="1900" dirty="0" smtClean="0"/>
              <a:t>uslim </a:t>
            </a:r>
            <a:r>
              <a:rPr lang="en-US" sz="1900" dirty="0"/>
              <a:t>culture and </a:t>
            </a:r>
            <a:r>
              <a:rPr lang="en-US" sz="1900" dirty="0" smtClean="0"/>
              <a:t>civilization.</a:t>
            </a:r>
          </a:p>
          <a:p>
            <a:r>
              <a:rPr lang="en-US" sz="1900" dirty="0" smtClean="0"/>
              <a:t>Release </a:t>
            </a:r>
            <a:r>
              <a:rPr lang="en-US" sz="1900" dirty="0"/>
              <a:t>from the prejudicial Hindu majority</a:t>
            </a:r>
            <a:r>
              <a:rPr lang="en-US" sz="1900" dirty="0" smtClean="0"/>
              <a:t>.</a:t>
            </a:r>
          </a:p>
          <a:p>
            <a:r>
              <a:rPr lang="en-US" sz="1900" dirty="0" smtClean="0"/>
              <a:t>Establishment </a:t>
            </a:r>
            <a:r>
              <a:rPr lang="en-US" sz="1900" dirty="0"/>
              <a:t>of a balanced economic system</a:t>
            </a:r>
            <a:r>
              <a:rPr lang="en-US" sz="1900" dirty="0" smtClean="0"/>
              <a:t>.</a:t>
            </a:r>
          </a:p>
          <a:p>
            <a:r>
              <a:rPr lang="en-US" sz="1900" dirty="0" smtClean="0"/>
              <a:t>Ending of Hindu Muslim Tensions</a:t>
            </a:r>
          </a:p>
          <a:p>
            <a:r>
              <a:rPr lang="en-US" sz="1900" dirty="0" smtClean="0"/>
              <a:t>Formation of Exemplary Society</a:t>
            </a:r>
          </a:p>
          <a:p>
            <a:pPr marL="0" indent="0">
              <a:buNone/>
            </a:pPr>
            <a:r>
              <a:rPr lang="en-US" dirty="0"/>
              <a:t/>
            </a:r>
            <a:br>
              <a:rPr lang="en-US" dirty="0"/>
            </a:br>
            <a:endParaRPr lang="en-US" dirty="0"/>
          </a:p>
        </p:txBody>
      </p:sp>
    </p:spTree>
    <p:extLst>
      <p:ext uri="{BB962C8B-B14F-4D97-AF65-F5344CB8AC3E}">
        <p14:creationId xmlns:p14="http://schemas.microsoft.com/office/powerpoint/2010/main" val="1091945825"/>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TM02892315[[fn=Wisp]]</Template>
  <TotalTime>69</TotalTime>
  <Words>577</Words>
  <Application>Microsoft Office PowerPoint</Application>
  <PresentationFormat>On-screen Show (4:3)</PresentationFormat>
  <Paragraphs>103</Paragraphs>
  <Slides>13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Arial</vt:lpstr>
      <vt:lpstr>Century Gothic</vt:lpstr>
      <vt:lpstr>Wingdings 3</vt:lpstr>
      <vt:lpstr>Wisp</vt:lpstr>
      <vt:lpstr> TWO NATION THEORY </vt:lpstr>
      <vt:lpstr>Two Nation Theory</vt:lpstr>
      <vt:lpstr>Beginning of two Nation Theory </vt:lpstr>
      <vt:lpstr>Factors Behind Two Nation Theory</vt:lpstr>
      <vt:lpstr>Evolution of Two Nation Theory in India</vt:lpstr>
      <vt:lpstr>Syed Ahmad Khan </vt:lpstr>
      <vt:lpstr>Allama Iqbal </vt:lpstr>
      <vt:lpstr>Allama Muhammad Iqbal </vt:lpstr>
      <vt:lpstr>The Presidential Address at Allahabad 1930 </vt:lpstr>
      <vt:lpstr>Chaudhry Rahmat Ali </vt:lpstr>
      <vt:lpstr>Quaid-e-azam </vt:lpstr>
      <vt:lpstr>Resolution Of Pakistan: </vt:lpstr>
      <vt:lpstr>Aim And Objectives Of Two Nation Theory and The Establishment Of Pakistan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TOPICTWO NATION THEORY </dc:title>
  <dc:creator>sajida dilshad</dc:creator>
  <cp:lastModifiedBy>sajida dilshad</cp:lastModifiedBy>
  <cp:revision>43</cp:revision>
  <dcterms:created xsi:type="dcterms:W3CDTF">2019-03-22T10:27:01Z</dcterms:created>
  <dcterms:modified xsi:type="dcterms:W3CDTF">2019-03-26T10:39:00Z</dcterms:modified>
</cp:coreProperties>
</file>